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7" r:id="rId1"/>
  </p:sldMasterIdLst>
  <p:notesMasterIdLst>
    <p:notesMasterId r:id="rId18"/>
  </p:notesMasterIdLst>
  <p:handoutMasterIdLst>
    <p:handoutMasterId r:id="rId19"/>
  </p:handoutMasterIdLst>
  <p:sldIdLst>
    <p:sldId id="258" r:id="rId2"/>
    <p:sldId id="282" r:id="rId3"/>
    <p:sldId id="426" r:id="rId4"/>
    <p:sldId id="431" r:id="rId5"/>
    <p:sldId id="427" r:id="rId6"/>
    <p:sldId id="428" r:id="rId7"/>
    <p:sldId id="429" r:id="rId8"/>
    <p:sldId id="430" r:id="rId9"/>
    <p:sldId id="432" r:id="rId10"/>
    <p:sldId id="417" r:id="rId11"/>
    <p:sldId id="416" r:id="rId12"/>
    <p:sldId id="419" r:id="rId13"/>
    <p:sldId id="421" r:id="rId14"/>
    <p:sldId id="424" r:id="rId15"/>
    <p:sldId id="425" r:id="rId16"/>
    <p:sldId id="423" r:id="rId17"/>
  </p:sldIdLst>
  <p:sldSz cx="12188825" cy="6858000"/>
  <p:notesSz cx="7102475" cy="10233025"/>
  <p:embeddedFontLst>
    <p:embeddedFont>
      <p:font typeface="Bookshelf Symbol 7" panose="05010101010101010101" pitchFamily="2" charset="2"/>
      <p:regular r:id="rId20"/>
    </p:embeddedFont>
    <p:embeddedFont>
      <p:font typeface="Cambria Math" panose="02040503050406030204" pitchFamily="18" charset="0"/>
      <p:regular r:id="rId21"/>
    </p:embeddedFont>
    <p:embeddedFont>
      <p:font typeface="Comic Sans MS" panose="030F0702030302020204" pitchFamily="66" charset="0"/>
      <p:regular r:id="rId22"/>
      <p:bold r:id="rId23"/>
      <p:italic r:id="rId24"/>
      <p:boldItalic r:id="rId25"/>
    </p:embeddedFont>
    <p:embeddedFont>
      <p:font typeface="GE Inspira Sans" panose="020B0503060000000003" pitchFamily="34" charset="0"/>
      <p:regular r:id="rId26"/>
      <p:bold r:id="rId27"/>
      <p:italic r:id="rId28"/>
      <p:boldItalic r:id="rId29"/>
    </p:embeddedFont>
    <p:embeddedFont>
      <p:font typeface="Poppins" panose="00000500000000000000" pitchFamily="50" charset="0"/>
      <p:regular r:id="rId30"/>
      <p:bold r:id="rId31"/>
      <p:italic r:id="rId32"/>
      <p:boldItalic r:id="rId33"/>
    </p:embeddedFont>
    <p:embeddedFont>
      <p:font typeface="Poppins SemiBold" panose="00000700000000000000" pitchFamily="50" charset="0"/>
      <p:regular r:id="rId34"/>
      <p:bold r:id="rId35"/>
      <p:italic r:id="rId36"/>
      <p:boldItalic r:id="rId37"/>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3863" userDrawn="1">
          <p15:clr>
            <a:srgbClr val="A4A3A4"/>
          </p15:clr>
        </p15:guide>
        <p15:guide id="3" orient="horz" pos="1039">
          <p15:clr>
            <a:srgbClr val="A4A3A4"/>
          </p15:clr>
        </p15:guide>
        <p15:guide id="4" orient="horz" pos="864" userDrawn="1">
          <p15:clr>
            <a:srgbClr val="A4A3A4"/>
          </p15:clr>
        </p15:guide>
        <p15:guide id="5" orient="horz" pos="3744" userDrawn="1">
          <p15:clr>
            <a:srgbClr val="A4A3A4"/>
          </p15:clr>
        </p15:guide>
        <p15:guide id="6" orient="horz" pos="4152" userDrawn="1">
          <p15:clr>
            <a:srgbClr val="A4A3A4"/>
          </p15:clr>
        </p15:guide>
        <p15:guide id="7" pos="7398">
          <p15:clr>
            <a:srgbClr val="A4A3A4"/>
          </p15:clr>
        </p15:guide>
        <p15:guide id="8" pos="1583" userDrawn="1">
          <p15:clr>
            <a:srgbClr val="A4A3A4"/>
          </p15:clr>
        </p15:guide>
        <p15:guide id="9" pos="6695" userDrawn="1">
          <p15:clr>
            <a:srgbClr val="A4A3A4"/>
          </p15:clr>
        </p15:guide>
        <p15:guide id="10" pos="4223"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llas, Thomas (BHGE)" initials="M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22B"/>
    <a:srgbClr val="FCB714"/>
    <a:srgbClr val="DB8220"/>
    <a:srgbClr val="116F79"/>
    <a:srgbClr val="1FA5B8"/>
    <a:srgbClr val="043029"/>
    <a:srgbClr val="1D2920"/>
    <a:srgbClr val="949494"/>
    <a:srgbClr val="0F8275"/>
    <a:srgbClr val="28A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1429" autoAdjust="0"/>
  </p:normalViewPr>
  <p:slideViewPr>
    <p:cSldViewPr snapToGrid="0" showGuides="1">
      <p:cViewPr>
        <p:scale>
          <a:sx n="100" d="100"/>
          <a:sy n="100" d="100"/>
        </p:scale>
        <p:origin x="912" y="312"/>
      </p:cViewPr>
      <p:guideLst>
        <p:guide orient="horz" pos="1848"/>
        <p:guide pos="3863"/>
        <p:guide orient="horz" pos="1039"/>
        <p:guide orient="horz" pos="864"/>
        <p:guide orient="horz" pos="3744"/>
        <p:guide orient="horz" pos="4152"/>
        <p:guide pos="7398"/>
        <p:guide pos="1583"/>
        <p:guide pos="6695"/>
        <p:guide pos="4223"/>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224"/>
    </p:cViewPr>
  </p:sorterViewPr>
  <p:notesViewPr>
    <p:cSldViewPr snapToGrid="0" showGuides="1">
      <p:cViewPr varScale="1">
        <p:scale>
          <a:sx n="108" d="100"/>
          <a:sy n="108" d="100"/>
        </p:scale>
        <p:origin x="5328" y="208"/>
      </p:cViewPr>
      <p:guideLst>
        <p:guide orient="horz" pos="3223"/>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en-CA"/>
          </a:p>
        </p:txBody>
      </p:sp>
      <p:sp>
        <p:nvSpPr>
          <p:cNvPr id="3" name="Date Placeholder 2"/>
          <p:cNvSpPr>
            <a:spLocks noGrp="1"/>
          </p:cNvSpPr>
          <p:nvPr>
            <p:ph type="dt" sz="quarter" idx="1"/>
          </p:nvPr>
        </p:nvSpPr>
        <p:spPr>
          <a:xfrm>
            <a:off x="4023092" y="0"/>
            <a:ext cx="3077739" cy="511651"/>
          </a:xfrm>
          <a:prstGeom prst="rect">
            <a:avLst/>
          </a:prstGeom>
        </p:spPr>
        <p:txBody>
          <a:bodyPr vert="horz" lIns="99057" tIns="49528" rIns="99057" bIns="49528" rtlCol="0"/>
          <a:lstStyle>
            <a:lvl1pPr algn="r">
              <a:defRPr sz="1300"/>
            </a:lvl1pPr>
          </a:lstStyle>
          <a:p>
            <a:fld id="{FCBF77B6-06AB-43A3-89A4-8CD1677993D0}" type="datetimeFigureOut">
              <a:rPr lang="en-CA" smtClean="0"/>
              <a:t>2023-11-14</a:t>
            </a:fld>
            <a:endParaRPr lang="en-CA"/>
          </a:p>
        </p:txBody>
      </p:sp>
      <p:sp>
        <p:nvSpPr>
          <p:cNvPr id="4" name="Footer Placeholder 3"/>
          <p:cNvSpPr>
            <a:spLocks noGrp="1"/>
          </p:cNvSpPr>
          <p:nvPr>
            <p:ph type="ftr" sz="quarter" idx="2"/>
          </p:nvPr>
        </p:nvSpPr>
        <p:spPr>
          <a:xfrm>
            <a:off x="0" y="9719598"/>
            <a:ext cx="3077739" cy="511651"/>
          </a:xfrm>
          <a:prstGeom prst="rect">
            <a:avLst/>
          </a:prstGeom>
        </p:spPr>
        <p:txBody>
          <a:bodyPr vert="horz" lIns="99057" tIns="49528" rIns="99057" bIns="49528" rtlCol="0" anchor="b"/>
          <a:lstStyle>
            <a:lvl1pPr algn="l">
              <a:defRPr sz="1300"/>
            </a:lvl1pPr>
          </a:lstStyle>
          <a:p>
            <a:endParaRPr lang="en-CA"/>
          </a:p>
        </p:txBody>
      </p:sp>
      <p:sp>
        <p:nvSpPr>
          <p:cNvPr id="5" name="Slide Number Placeholder 4"/>
          <p:cNvSpPr>
            <a:spLocks noGrp="1"/>
          </p:cNvSpPr>
          <p:nvPr>
            <p:ph type="sldNum" sz="quarter" idx="3"/>
          </p:nvPr>
        </p:nvSpPr>
        <p:spPr>
          <a:xfrm>
            <a:off x="4023092" y="9719598"/>
            <a:ext cx="3077739" cy="511651"/>
          </a:xfrm>
          <a:prstGeom prst="rect">
            <a:avLst/>
          </a:prstGeom>
        </p:spPr>
        <p:txBody>
          <a:bodyPr vert="horz" lIns="99057" tIns="49528" rIns="99057" bIns="49528" rtlCol="0" anchor="b"/>
          <a:lstStyle>
            <a:lvl1pPr algn="r">
              <a:defRPr sz="1300"/>
            </a:lvl1pPr>
          </a:lstStyle>
          <a:p>
            <a:fld id="{B2762B2D-468D-4837-8CAA-70AF425658B8}" type="slidenum">
              <a:rPr lang="en-CA" smtClean="0"/>
              <a:t>‹#›</a:t>
            </a:fld>
            <a:endParaRPr lang="en-CA"/>
          </a:p>
        </p:txBody>
      </p:sp>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en-CA"/>
          </a:p>
        </p:txBody>
      </p:sp>
      <p:sp>
        <p:nvSpPr>
          <p:cNvPr id="3" name="Date Placeholder 2"/>
          <p:cNvSpPr>
            <a:spLocks noGrp="1"/>
          </p:cNvSpPr>
          <p:nvPr>
            <p:ph type="dt" idx="1"/>
          </p:nvPr>
        </p:nvSpPr>
        <p:spPr>
          <a:xfrm>
            <a:off x="4023092" y="0"/>
            <a:ext cx="3077739" cy="511651"/>
          </a:xfrm>
          <a:prstGeom prst="rect">
            <a:avLst/>
          </a:prstGeom>
        </p:spPr>
        <p:txBody>
          <a:bodyPr vert="horz" lIns="99057" tIns="49528" rIns="99057" bIns="49528" rtlCol="0"/>
          <a:lstStyle>
            <a:lvl1pPr algn="r">
              <a:defRPr sz="1300"/>
            </a:lvl1pPr>
          </a:lstStyle>
          <a:p>
            <a:fld id="{9B6804B0-AD37-4623-8498-3C9AE39E25E5}" type="datetimeFigureOut">
              <a:rPr lang="en-CA" smtClean="0"/>
              <a:t>2023-11-14</a:t>
            </a:fld>
            <a:endParaRPr lang="en-CA"/>
          </a:p>
        </p:txBody>
      </p:sp>
      <p:sp>
        <p:nvSpPr>
          <p:cNvPr id="4" name="Slide Image Placeholder 3"/>
          <p:cNvSpPr>
            <a:spLocks noGrp="1" noRot="1" noChangeAspect="1"/>
          </p:cNvSpPr>
          <p:nvPr>
            <p:ph type="sldImg" idx="2"/>
          </p:nvPr>
        </p:nvSpPr>
        <p:spPr>
          <a:xfrm>
            <a:off x="141288" y="766763"/>
            <a:ext cx="6819900" cy="3838575"/>
          </a:xfrm>
          <a:prstGeom prst="rect">
            <a:avLst/>
          </a:prstGeom>
          <a:noFill/>
          <a:ln w="12700">
            <a:solidFill>
              <a:prstClr val="black"/>
            </a:solidFill>
          </a:ln>
        </p:spPr>
        <p:txBody>
          <a:bodyPr vert="horz" lIns="99057" tIns="49528" rIns="99057" bIns="49528" rtlCol="0" anchor="ctr"/>
          <a:lstStyle/>
          <a:p>
            <a:endParaRPr lang="en-CA"/>
          </a:p>
        </p:txBody>
      </p:sp>
      <p:sp>
        <p:nvSpPr>
          <p:cNvPr id="5" name="Notes Placeholder 4"/>
          <p:cNvSpPr>
            <a:spLocks noGrp="1"/>
          </p:cNvSpPr>
          <p:nvPr>
            <p:ph type="body" sz="quarter" idx="3"/>
          </p:nvPr>
        </p:nvSpPr>
        <p:spPr>
          <a:xfrm>
            <a:off x="391151" y="4860687"/>
            <a:ext cx="6320173" cy="4604861"/>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9719598"/>
            <a:ext cx="3077739" cy="511651"/>
          </a:xfrm>
          <a:prstGeom prst="rect">
            <a:avLst/>
          </a:prstGeom>
        </p:spPr>
        <p:txBody>
          <a:bodyPr vert="horz" lIns="99057" tIns="49528" rIns="99057" bIns="49528" rtlCol="0" anchor="b"/>
          <a:lstStyle>
            <a:lvl1pPr algn="l">
              <a:defRPr sz="1300"/>
            </a:lvl1pPr>
          </a:lstStyle>
          <a:p>
            <a:endParaRPr lang="en-CA"/>
          </a:p>
        </p:txBody>
      </p:sp>
      <p:sp>
        <p:nvSpPr>
          <p:cNvPr id="7" name="Slide Number Placeholder 6"/>
          <p:cNvSpPr>
            <a:spLocks noGrp="1"/>
          </p:cNvSpPr>
          <p:nvPr>
            <p:ph type="sldNum" sz="quarter" idx="5"/>
          </p:nvPr>
        </p:nvSpPr>
        <p:spPr>
          <a:xfrm>
            <a:off x="4023092" y="9719598"/>
            <a:ext cx="3077739" cy="511651"/>
          </a:xfrm>
          <a:prstGeom prst="rect">
            <a:avLst/>
          </a:prstGeom>
        </p:spPr>
        <p:txBody>
          <a:bodyPr vert="horz" lIns="99057" tIns="49528" rIns="99057" bIns="49528" rtlCol="0" anchor="b"/>
          <a:lstStyle>
            <a:lvl1pPr algn="r">
              <a:defRPr sz="1300"/>
            </a:lvl1pPr>
          </a:lstStyle>
          <a:p>
            <a:fld id="{80CDABC8-FD09-47BC-822A-A981D494E0D7}" type="slidenum">
              <a:rPr lang="en-CA" smtClean="0"/>
              <a:t>‹#›</a:t>
            </a:fld>
            <a:endParaRPr lang="en-CA"/>
          </a:p>
        </p:txBody>
      </p:sp>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304747" indent="0" algn="l" defTabSz="1218987" rtl="0" eaLnBrk="1" latinLnBrk="0" hangingPunct="1">
      <a:defRPr sz="1600" kern="1200">
        <a:solidFill>
          <a:schemeClr val="tx1"/>
        </a:solidFill>
        <a:latin typeface="+mn-lt"/>
        <a:ea typeface="+mn-ea"/>
        <a:cs typeface="+mn-cs"/>
      </a:defRPr>
    </a:lvl2pPr>
    <a:lvl3pPr marL="609493" indent="0" algn="l" defTabSz="1218987" rtl="0" eaLnBrk="1" latinLnBrk="0" hangingPunct="1">
      <a:defRPr sz="1600" kern="1200">
        <a:solidFill>
          <a:schemeClr val="tx1"/>
        </a:solidFill>
        <a:latin typeface="+mn-lt"/>
        <a:ea typeface="+mn-ea"/>
        <a:cs typeface="+mn-cs"/>
      </a:defRPr>
    </a:lvl3pPr>
    <a:lvl4pPr marL="914240" indent="0" algn="l" defTabSz="1218987" rtl="0" eaLnBrk="1" latinLnBrk="0" hangingPunct="1">
      <a:defRPr sz="1600" kern="1200">
        <a:solidFill>
          <a:schemeClr val="tx1"/>
        </a:solidFill>
        <a:latin typeface="+mn-lt"/>
        <a:ea typeface="+mn-ea"/>
        <a:cs typeface="+mn-cs"/>
      </a:defRPr>
    </a:lvl4pPr>
    <a:lvl5pPr marL="1218987"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11</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12</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13</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14</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15</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16</a:t>
            </a:fld>
            <a:endParaRPr lang="en-US"/>
          </a:p>
        </p:txBody>
      </p:sp>
    </p:spTree>
    <p:extLst>
      <p:ext uri="{BB962C8B-B14F-4D97-AF65-F5344CB8AC3E}">
        <p14:creationId xmlns:p14="http://schemas.microsoft.com/office/powerpoint/2010/main" val="4070119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b="0">
                <a:solidFill>
                  <a:schemeClr val="accent2"/>
                </a:solidFill>
                <a:latin typeface="+mj-lt"/>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400"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a:defRPr sz="1800" b="0" i="0">
                <a:solidFill>
                  <a:schemeClr val="tx1"/>
                </a:solidFill>
                <a:latin typeface="+mn-lt"/>
                <a:cs typeface="Poppins" pitchFamily="2" charset="77"/>
              </a:defRPr>
            </a:lvl1pPr>
          </a:lstStyle>
          <a:p>
            <a:pPr lvl="0"/>
            <a:r>
              <a:rPr lang="en-US" dirty="0"/>
              <a:t>Presenter’s name</a:t>
            </a:r>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5093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9460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0E6A5BD-C011-4A45-AA3A-201790FB7F2B}" type="slidenum">
              <a:rPr lang="en-CA" smtClean="0"/>
              <a:pPr/>
              <a:t>‹#›</a:t>
            </a:fld>
            <a:endParaRPr lang="en-CA" dirty="0"/>
          </a:p>
        </p:txBody>
      </p:sp>
      <p:sp>
        <p:nvSpPr>
          <p:cNvPr id="4" name="Footer Placeholder 3"/>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5" name="Content Placeholder 11"/>
          <p:cNvSpPr>
            <a:spLocks noGrp="1"/>
          </p:cNvSpPr>
          <p:nvPr>
            <p:ph sz="quarter" idx="14" hasCustomPrompt="1"/>
          </p:nvPr>
        </p:nvSpPr>
        <p:spPr>
          <a:xfrm>
            <a:off x="539613" y="1306286"/>
            <a:ext cx="11106048" cy="4616343"/>
          </a:xfrm>
        </p:spPr>
        <p:txBody>
          <a:bodyPr>
            <a:noAutofit/>
          </a:bodyPr>
          <a:lstStyle>
            <a:lvl1pPr marL="191966" marR="0" indent="-191966" algn="l" defTabSz="914126" rtl="0" eaLnBrk="1" fontAlgn="auto" latinLnBrk="0" hangingPunct="1">
              <a:lnSpc>
                <a:spcPct val="100000"/>
              </a:lnSpc>
              <a:spcBef>
                <a:spcPts val="0"/>
              </a:spcBef>
              <a:spcAft>
                <a:spcPts val="0"/>
              </a:spcAft>
              <a:buClrTx/>
              <a:buSzTx/>
              <a:buFont typeface="Wingdings" panose="05000000000000000000" pitchFamily="2" charset="2"/>
              <a:buChar char="§"/>
              <a:tabLst/>
              <a:defRPr/>
            </a:lvl1pPr>
            <a:lvl2pPr marL="518956" marR="0" indent="-342797" algn="l" defTabSz="914126" rtl="0" eaLnBrk="1" fontAlgn="auto" latinLnBrk="0" hangingPunct="1">
              <a:lnSpc>
                <a:spcPct val="100000"/>
              </a:lnSpc>
              <a:spcBef>
                <a:spcPts val="0"/>
              </a:spcBef>
              <a:spcAft>
                <a:spcPts val="0"/>
              </a:spcAft>
              <a:buClrTx/>
              <a:buSzPct val="107000"/>
              <a:buFont typeface="GE Inspira Sans" panose="020B0503060000000003" pitchFamily="34" charset="0"/>
              <a:buChar char="•"/>
              <a:tabLst/>
              <a:defRPr sz="2199"/>
            </a:lvl2pPr>
            <a:lvl3pPr marL="809382" indent="-184095">
              <a:spcBef>
                <a:spcPts val="0"/>
              </a:spcBef>
              <a:spcAft>
                <a:spcPts val="600"/>
              </a:spcAft>
              <a:buFont typeface="Courier New" panose="02070309020205020404" pitchFamily="49" charset="0"/>
              <a:buChar char="o"/>
              <a:tabLst/>
              <a:defRPr sz="1999"/>
            </a:lvl3pPr>
            <a:lvl4pPr marL="896669" marR="0" indent="-268208" algn="l" defTabSz="914126" rtl="0" eaLnBrk="1" fontAlgn="auto" latinLnBrk="0" hangingPunct="1">
              <a:lnSpc>
                <a:spcPct val="100000"/>
              </a:lnSpc>
              <a:spcBef>
                <a:spcPts val="0"/>
              </a:spcBef>
              <a:spcAft>
                <a:spcPts val="0"/>
              </a:spcAft>
              <a:buClrTx/>
              <a:buSzPct val="70000"/>
              <a:buFont typeface="Wingdings" panose="05000000000000000000" pitchFamily="2" charset="2"/>
              <a:buChar char="Ø"/>
              <a:tabLst/>
              <a:defRPr sz="1799"/>
            </a:lvl4pPr>
            <a:lvl5pPr marL="1072828" marR="0" indent="-176160" algn="l" defTabSz="914126" rtl="0" eaLnBrk="1" fontAlgn="auto" latinLnBrk="0" hangingPunct="1">
              <a:lnSpc>
                <a:spcPct val="100000"/>
              </a:lnSpc>
              <a:spcBef>
                <a:spcPts val="0"/>
              </a:spcBef>
              <a:spcAft>
                <a:spcPts val="0"/>
              </a:spcAft>
              <a:buClrTx/>
              <a:buSzPct val="60000"/>
              <a:buFont typeface="Wingdings" panose="05000000000000000000" pitchFamily="2" charset="2"/>
              <a:buChar char="ü"/>
              <a:tabLst/>
              <a:defRPr sz="1400"/>
            </a:lvl5pPr>
            <a:lvl6pPr marL="1544174" indent="-285664">
              <a:buFont typeface="Arial" panose="020B0604020202020204" pitchFamily="34" charset="0"/>
              <a:buChar char="•"/>
              <a:defRPr sz="1600"/>
            </a:lvl6pPr>
            <a:lvl8pPr marL="628461" marR="0" indent="-184095" algn="l" defTabSz="914126" rtl="0" eaLnBrk="1" fontAlgn="auto" latinLnBrk="0" hangingPunct="1">
              <a:lnSpc>
                <a:spcPct val="100000"/>
              </a:lnSpc>
              <a:spcBef>
                <a:spcPts val="0"/>
              </a:spcBef>
              <a:spcAft>
                <a:spcPts val="0"/>
              </a:spcAft>
              <a:buClrTx/>
              <a:buSzPct val="60000"/>
              <a:buFont typeface="Courier New" panose="02070309020205020404" pitchFamily="49" charset="0"/>
              <a:buChar char="o"/>
              <a:tabLst/>
              <a:defRPr/>
            </a:lvl8pPr>
          </a:lstStyle>
          <a:p>
            <a:pPr marL="191966" marR="0" lvl="0" indent="-191966" algn="l" defTabSz="914126"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99" b="0" i="0" u="none" strike="noStrike" kern="1200" cap="none" spc="0" normalizeH="0" baseline="0" noProof="0" dirty="0">
                <a:ln>
                  <a:noFill/>
                </a:ln>
                <a:solidFill>
                  <a:srgbClr val="63666A"/>
                </a:solidFill>
                <a:effectLst/>
                <a:uLnTx/>
                <a:uFillTx/>
                <a:latin typeface="+mn-lt"/>
                <a:ea typeface="+mn-ea"/>
                <a:cs typeface="+mn-cs"/>
              </a:rPr>
              <a:t>Edit Master text styles</a:t>
            </a:r>
          </a:p>
          <a:p>
            <a:pPr marL="444367" marR="0" lvl="1" indent="-268208" algn="l" defTabSz="91412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199" b="0" i="0" u="none" strike="noStrike" kern="1200" cap="none" spc="0" normalizeH="0" baseline="0" noProof="0" dirty="0">
                <a:ln>
                  <a:noFill/>
                </a:ln>
                <a:solidFill>
                  <a:srgbClr val="63666A"/>
                </a:solidFill>
                <a:effectLst/>
                <a:uLnTx/>
                <a:uFillTx/>
                <a:latin typeface="+mn-lt"/>
                <a:ea typeface="+mn-ea"/>
                <a:cs typeface="+mn-cs"/>
              </a:rPr>
              <a:t>Second level</a:t>
            </a:r>
          </a:p>
          <a:p>
            <a:pPr marL="628461" marR="0" lvl="7" indent="-184095" algn="l" defTabSz="914126" rtl="0" eaLnBrk="1" fontAlgn="auto" latinLnBrk="0" hangingPunct="1">
              <a:lnSpc>
                <a:spcPct val="100000"/>
              </a:lnSpc>
              <a:spcBef>
                <a:spcPts val="0"/>
              </a:spcBef>
              <a:spcAft>
                <a:spcPts val="0"/>
              </a:spcAft>
              <a:buClrTx/>
              <a:buSzPct val="60000"/>
              <a:buFont typeface="Courier New" panose="02070309020205020404" pitchFamily="49" charset="0"/>
              <a:buChar char="o"/>
              <a:tabLst/>
              <a:defRPr/>
            </a:pPr>
            <a:r>
              <a:rPr kumimoji="0" lang="en-US" sz="1999" b="0" i="0" u="none" strike="noStrike" kern="1200" cap="none" spc="0" normalizeH="0" baseline="0" noProof="0" dirty="0">
                <a:ln>
                  <a:noFill/>
                </a:ln>
                <a:solidFill>
                  <a:srgbClr val="63666A"/>
                </a:solidFill>
                <a:effectLst/>
                <a:uLnTx/>
                <a:uFillTx/>
                <a:latin typeface="+mn-lt"/>
                <a:ea typeface="+mn-ea"/>
                <a:cs typeface="+mn-cs"/>
              </a:rPr>
              <a:t>Third level</a:t>
            </a:r>
          </a:p>
          <a:p>
            <a:pPr marL="896669" marR="0" lvl="3" indent="-268208" algn="l" defTabSz="914126" rtl="0" eaLnBrk="1" fontAlgn="auto" latinLnBrk="0" hangingPunct="1">
              <a:lnSpc>
                <a:spcPct val="100000"/>
              </a:lnSpc>
              <a:spcBef>
                <a:spcPts val="0"/>
              </a:spcBef>
              <a:spcAft>
                <a:spcPts val="0"/>
              </a:spcAft>
              <a:buClrTx/>
              <a:buSzPct val="70000"/>
              <a:buFont typeface="Wingdings" panose="05000000000000000000" pitchFamily="2" charset="2"/>
              <a:buChar char="Ø"/>
              <a:tabLst/>
              <a:defRPr/>
            </a:pPr>
            <a:r>
              <a:rPr kumimoji="0" lang="en-US" sz="1799" b="0" i="0" u="none" strike="noStrike" kern="1200" cap="none" spc="0" normalizeH="0" baseline="0" noProof="0" dirty="0">
                <a:ln>
                  <a:noFill/>
                </a:ln>
                <a:solidFill>
                  <a:srgbClr val="63666A"/>
                </a:solidFill>
                <a:effectLst/>
                <a:uLnTx/>
                <a:uFillTx/>
                <a:latin typeface="+mn-lt"/>
                <a:ea typeface="+mn-ea"/>
                <a:cs typeface="+mn-cs"/>
              </a:rPr>
              <a:t>Fourth level</a:t>
            </a:r>
          </a:p>
          <a:p>
            <a:pPr marL="1072828" marR="0" lvl="4" indent="-176160" algn="l" defTabSz="914126" rtl="0" eaLnBrk="1" fontAlgn="auto" latinLnBrk="0" hangingPunct="1">
              <a:lnSpc>
                <a:spcPct val="100000"/>
              </a:lnSpc>
              <a:spcBef>
                <a:spcPts val="0"/>
              </a:spcBef>
              <a:spcAft>
                <a:spcPts val="0"/>
              </a:spcAft>
              <a:buClrTx/>
              <a:buSzPct val="60000"/>
              <a:buFont typeface="Wingdings" panose="05000000000000000000" pitchFamily="2" charset="2"/>
              <a:buChar char="ü"/>
              <a:tabLst/>
              <a:defRPr/>
            </a:pPr>
            <a:r>
              <a:rPr kumimoji="0" lang="en-US" sz="1600" b="0" i="0" u="none" strike="noStrike" kern="1200" cap="none" spc="0" normalizeH="0" baseline="0" noProof="0" dirty="0">
                <a:ln>
                  <a:noFill/>
                </a:ln>
                <a:solidFill>
                  <a:srgbClr val="63666A"/>
                </a:solidFill>
                <a:effectLst/>
                <a:uLnTx/>
                <a:uFillTx/>
                <a:latin typeface="+mn-lt"/>
                <a:ea typeface="+mn-ea"/>
                <a:cs typeface="+mn-cs"/>
              </a:rPr>
              <a:t>Fifth level</a:t>
            </a:r>
            <a:endParaRPr kumimoji="0" lang="en-CA" sz="1600" b="0" i="0" u="none" strike="noStrike" kern="1200" cap="none" spc="0" normalizeH="0" baseline="0" noProof="0" dirty="0">
              <a:ln>
                <a:noFill/>
              </a:ln>
              <a:solidFill>
                <a:srgbClr val="63666A"/>
              </a:solidFill>
              <a:effectLst/>
              <a:uLnTx/>
              <a:uFillTx/>
              <a:latin typeface="+mn-lt"/>
              <a:ea typeface="+mn-ea"/>
              <a:cs typeface="+mn-cs"/>
            </a:endParaRPr>
          </a:p>
          <a:p>
            <a:pPr lvl="0"/>
            <a:endParaRPr lang="en-CA" dirty="0"/>
          </a:p>
        </p:txBody>
      </p:sp>
      <p:sp>
        <p:nvSpPr>
          <p:cNvPr id="2" name="Title 1"/>
          <p:cNvSpPr>
            <a:spLocks noGrp="1"/>
          </p:cNvSpPr>
          <p:nvPr>
            <p:ph type="title"/>
          </p:nvPr>
        </p:nvSpPr>
        <p:spPr>
          <a:xfrm>
            <a:off x="540000" y="630000"/>
            <a:ext cx="11105662" cy="455509"/>
          </a:xfrm>
        </p:spPr>
        <p:txBody>
          <a:bodyPr/>
          <a:lstStyle/>
          <a:p>
            <a:r>
              <a:rPr lang="en-US"/>
              <a:t>Click to edit Master title style</a:t>
            </a:r>
            <a:endParaRPr lang="en-AU" dirty="0"/>
          </a:p>
        </p:txBody>
      </p:sp>
    </p:spTree>
    <p:extLst>
      <p:ext uri="{BB962C8B-B14F-4D97-AF65-F5344CB8AC3E}">
        <p14:creationId xmlns:p14="http://schemas.microsoft.com/office/powerpoint/2010/main" val="166547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59532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only (reversed)">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540000" y="1558799"/>
            <a:ext cx="111096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Subhead</a:t>
            </a:r>
          </a:p>
          <a:p>
            <a:pPr lvl="1"/>
            <a:r>
              <a:rPr lang="en-US" dirty="0"/>
              <a:t>Body text</a:t>
            </a:r>
          </a:p>
          <a:p>
            <a:pPr lvl="2"/>
            <a:r>
              <a:rPr lang="en-US" dirty="0"/>
              <a:t>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a:solidFill>
                  <a:schemeClr val="tx1"/>
                </a:solidFill>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E3C2C983-19A8-4A8F-835D-03DD23909F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p:txBody>
          <a:bodyPr/>
          <a:lstStyle>
            <a:lvl1pPr>
              <a:defRPr>
                <a:solidFill>
                  <a:schemeClr val="tx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281278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foot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97203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mp; footer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0" name="Picture 9">
            <a:extLst>
              <a:ext uri="{FF2B5EF4-FFF2-40B4-BE49-F238E27FC236}">
                <a16:creationId xmlns:a16="http://schemas.microsoft.com/office/drawing/2014/main" id="{EAA90D0E-9E95-495E-937D-B185CA9D22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21995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0497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0" name="Picture 9">
            <a:extLst>
              <a:ext uri="{FF2B5EF4-FFF2-40B4-BE49-F238E27FC236}">
                <a16:creationId xmlns:a16="http://schemas.microsoft.com/office/drawing/2014/main" id="{EAA90D0E-9E95-495E-937D-B185CA9D22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196535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6094412" y="0"/>
            <a:ext cx="60944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6589644" y="630238"/>
            <a:ext cx="5267394" cy="5262562"/>
          </a:xfrm>
          <a:prstGeom prst="rect">
            <a:avLst/>
          </a:prstGeom>
        </p:spPr>
        <p:txBody>
          <a:bodyPr anchor="ctr"/>
          <a:lstStyle>
            <a:lvl1pPr algn="ctr">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40000" y="1558799"/>
            <a:ext cx="5105426" cy="3420000"/>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40000" y="630000"/>
            <a:ext cx="5105426" cy="455509"/>
          </a:xfrm>
        </p:spPr>
        <p:txBody>
          <a:bodyPr/>
          <a:lstStyle>
            <a:lvl1pPr>
              <a:defRPr>
                <a:solidFill>
                  <a:schemeClr val="accent2"/>
                </a:solidFill>
              </a:defRPr>
            </a:lvl1pPr>
          </a:lstStyle>
          <a:p>
            <a:r>
              <a:rPr lang="en-US" dirty="0"/>
              <a:t>Slide title</a:t>
            </a:r>
          </a:p>
        </p:txBody>
      </p:sp>
      <p:pic>
        <p:nvPicPr>
          <p:cNvPr id="17" name="Picture 16">
            <a:extLst>
              <a:ext uri="{FF2B5EF4-FFF2-40B4-BE49-F238E27FC236}">
                <a16:creationId xmlns:a16="http://schemas.microsoft.com/office/drawing/2014/main" id="{C261485D-BCA3-48C2-B3D3-465E61241F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897364" y="6299143"/>
            <a:ext cx="4754880" cy="153888"/>
          </a:xfrm>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615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8766313" y="0"/>
            <a:ext cx="34225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9"/>
            <a:ext cx="7657327" cy="3420000"/>
          </a:xfrm>
          <a:prstGeom prst="rect">
            <a:avLst/>
          </a:prstGeom>
        </p:spPr>
        <p:txBody>
          <a:bodyPr>
            <a:noAutofit/>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7657327" cy="455509"/>
          </a:xfrm>
        </p:spPr>
        <p:txBody>
          <a:bodyPr/>
          <a:lstStyle>
            <a:lvl1pPr>
              <a:defRPr>
                <a:solidFill>
                  <a:schemeClr val="accent2"/>
                </a:solidFill>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9183756" y="630238"/>
            <a:ext cx="2673281" cy="5262562"/>
          </a:xfrm>
          <a:prstGeom prst="rect">
            <a:avLst/>
          </a:prstGeom>
        </p:spPr>
        <p:txBody>
          <a:bodyPr anchor="ctr"/>
          <a:lstStyle>
            <a:lvl1pPr algn="ctr">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pic>
        <p:nvPicPr>
          <p:cNvPr id="13" name="Picture 12">
            <a:extLst>
              <a:ext uri="{FF2B5EF4-FFF2-40B4-BE49-F238E27FC236}">
                <a16:creationId xmlns:a16="http://schemas.microsoft.com/office/drawing/2014/main" id="{34A24BBC-607B-4F55-8265-32843EF275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897364" y="6299143"/>
            <a:ext cx="7315200" cy="153888"/>
          </a:xfrm>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67151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400">
                <a:solidFill>
                  <a:schemeClr val="bg1"/>
                </a:solidFill>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31990" y="450000"/>
            <a:ext cx="4015557" cy="631817"/>
          </a:xfrm>
          <a:prstGeom prst="rect">
            <a:avLst/>
          </a:prstGeom>
        </p:spPr>
      </p:pic>
      <p:sp>
        <p:nvSpPr>
          <p:cNvPr id="10" name="TextBox 9">
            <a:extLst>
              <a:ext uri="{FF2B5EF4-FFF2-40B4-BE49-F238E27FC236}">
                <a16:creationId xmlns:a16="http://schemas.microsoft.com/office/drawing/2014/main" id="{D44D6220-FFB6-48BC-8EC2-C9F7D79F5EBD}"/>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95301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540000"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6480175"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74596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539612"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6480313"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4608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540000"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6609212"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607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540000"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4433206"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8326412"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50121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6C947E33-84F3-8F40-AA76-AB745DF317B3}"/>
              </a:ext>
            </a:extLst>
          </p:cNvPr>
          <p:cNvSpPr>
            <a:spLocks noGrp="1"/>
          </p:cNvSpPr>
          <p:nvPr>
            <p:ph type="body" sz="quarter" idx="15" hasCustomPrompt="1"/>
          </p:nvPr>
        </p:nvSpPr>
        <p:spPr>
          <a:xfrm>
            <a:off x="540000"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3377871"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621574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90536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872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540000" y="4078800"/>
            <a:ext cx="50400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539612" y="2098800"/>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539612" y="1559708"/>
            <a:ext cx="50400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6609600" y="4078800"/>
            <a:ext cx="50400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6609600" y="2098800"/>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6609600" y="1559708"/>
            <a:ext cx="50400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5267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5400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539612"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539612"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44334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4433400"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4433400"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83268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8326800"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8326800"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2283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540000"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3377871"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6215742"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9053612"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539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3377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6215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9053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539612"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3377741"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6215870"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9054000"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98219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5396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66092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899612" y="1919708"/>
            <a:ext cx="43200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6969212" y="1919708"/>
            <a:ext cx="43200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539612" y="4079708"/>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6609212" y="4079708"/>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3" name="Picture 12">
            <a:extLst>
              <a:ext uri="{FF2B5EF4-FFF2-40B4-BE49-F238E27FC236}">
                <a16:creationId xmlns:a16="http://schemas.microsoft.com/office/drawing/2014/main" id="{598C5C80-48F5-4705-81E3-99F18AEA11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40095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5396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8996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44330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47930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83264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86864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5396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44330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83264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7" name="Picture 16">
            <a:extLst>
              <a:ext uri="{FF2B5EF4-FFF2-40B4-BE49-F238E27FC236}">
                <a16:creationId xmlns:a16="http://schemas.microsoft.com/office/drawing/2014/main" id="{3955B511-C2FD-4A14-808B-672F0A5159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3764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31990" y="450000"/>
            <a:ext cx="4015557" cy="631817"/>
          </a:xfrm>
          <a:prstGeom prst="rect">
            <a:avLst/>
          </a:prstGeom>
        </p:spPr>
      </p:pic>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7343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539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899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3377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9">
            <a:extLst>
              <a:ext uri="{FF2B5EF4-FFF2-40B4-BE49-F238E27FC236}">
                <a16:creationId xmlns:a16="http://schemas.microsoft.com/office/drawing/2014/main" id="{0FC484A1-89C6-4D45-A3AC-E3C5DCC2D52E}"/>
              </a:ext>
            </a:extLst>
          </p:cNvPr>
          <p:cNvSpPr>
            <a:spLocks noGrp="1"/>
          </p:cNvSpPr>
          <p:nvPr>
            <p:ph type="body" sz="quarter" idx="31" hasCustomPrompt="1"/>
          </p:nvPr>
        </p:nvSpPr>
        <p:spPr>
          <a:xfrm>
            <a:off x="3737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6215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9">
            <a:extLst>
              <a:ext uri="{FF2B5EF4-FFF2-40B4-BE49-F238E27FC236}">
                <a16:creationId xmlns:a16="http://schemas.microsoft.com/office/drawing/2014/main" id="{84C361B4-BFE2-1B4F-9418-1DC89B4BE194}"/>
              </a:ext>
            </a:extLst>
          </p:cNvPr>
          <p:cNvSpPr>
            <a:spLocks noGrp="1"/>
          </p:cNvSpPr>
          <p:nvPr>
            <p:ph type="body" sz="quarter" idx="33" hasCustomPrompt="1"/>
          </p:nvPr>
        </p:nvSpPr>
        <p:spPr>
          <a:xfrm>
            <a:off x="6575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9053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9">
            <a:extLst>
              <a:ext uri="{FF2B5EF4-FFF2-40B4-BE49-F238E27FC236}">
                <a16:creationId xmlns:a16="http://schemas.microsoft.com/office/drawing/2014/main" id="{4E554094-E28E-BB4F-8DE7-E6218AE91C00}"/>
              </a:ext>
            </a:extLst>
          </p:cNvPr>
          <p:cNvSpPr>
            <a:spLocks noGrp="1"/>
          </p:cNvSpPr>
          <p:nvPr>
            <p:ph type="body" sz="quarter" idx="35" hasCustomPrompt="1"/>
          </p:nvPr>
        </p:nvSpPr>
        <p:spPr>
          <a:xfrm>
            <a:off x="9413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539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3377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6215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9053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9" name="Picture 18">
            <a:extLst>
              <a:ext uri="{FF2B5EF4-FFF2-40B4-BE49-F238E27FC236}">
                <a16:creationId xmlns:a16="http://schemas.microsoft.com/office/drawing/2014/main" id="{2F76F70A-CD3C-474D-B3A5-5BB902661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850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540000" y="1558799"/>
            <a:ext cx="576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540000" y="630000"/>
            <a:ext cx="5760000" cy="455509"/>
          </a:xfrm>
        </p:spPr>
        <p:txBody>
          <a:bodyPr/>
          <a:lstStyle>
            <a:lvl1pPr>
              <a:defRPr>
                <a:solidFill>
                  <a:schemeClr val="accent2"/>
                </a:solidFill>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6839225" y="0"/>
            <a:ext cx="5349600" cy="594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40516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5349600" cy="594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58892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90536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5889212" y="630000"/>
            <a:ext cx="5760388" cy="455509"/>
          </a:xfrm>
        </p:spPr>
        <p:txBody>
          <a:bodyPr/>
          <a:lstStyle>
            <a:lvl1pPr>
              <a:defRPr>
                <a:solidFill>
                  <a:schemeClr val="accent2"/>
                </a:solidFill>
              </a:defRPr>
            </a:lvl1pPr>
          </a:lstStyle>
          <a:p>
            <a:r>
              <a:rPr lang="en-US" dirty="0"/>
              <a:t>Slide title</a:t>
            </a:r>
          </a:p>
        </p:txBody>
      </p:sp>
      <p:pic>
        <p:nvPicPr>
          <p:cNvPr id="9" name="Picture 8">
            <a:extLst>
              <a:ext uri="{FF2B5EF4-FFF2-40B4-BE49-F238E27FC236}">
                <a16:creationId xmlns:a16="http://schemas.microsoft.com/office/drawing/2014/main" id="{8DB0460D-720A-4ED1-B7F4-2C9FC8572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875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81E25B-98F4-E34E-A871-AC2609F288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33781" y="2931699"/>
            <a:ext cx="6321262" cy="994602"/>
          </a:xfrm>
          <a:prstGeom prst="rect">
            <a:avLst/>
          </a:prstGeom>
        </p:spPr>
      </p:pic>
    </p:spTree>
    <p:extLst>
      <p:ext uri="{BB962C8B-B14F-4D97-AF65-F5344CB8AC3E}">
        <p14:creationId xmlns:p14="http://schemas.microsoft.com/office/powerpoint/2010/main" val="31189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with subheads (whit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23345" r="1"/>
          <a:stretch/>
        </p:blipFill>
        <p:spPr>
          <a:xfrm>
            <a:off x="2156604" y="0"/>
            <a:ext cx="10032222" cy="6858000"/>
          </a:xfrm>
          <a:prstGeom prst="rect">
            <a:avLst/>
          </a:prstGeom>
        </p:spPr>
      </p:pic>
      <p:sp>
        <p:nvSpPr>
          <p:cNvPr id="2" name="Title 1"/>
          <p:cNvSpPr>
            <a:spLocks noGrp="1"/>
          </p:cNvSpPr>
          <p:nvPr>
            <p:ph type="ctrTitle" hasCustomPrompt="1"/>
          </p:nvPr>
        </p:nvSpPr>
        <p:spPr>
          <a:xfrm>
            <a:off x="1930167" y="2087953"/>
            <a:ext cx="8998591" cy="817173"/>
          </a:xfrm>
        </p:spPr>
        <p:txBody>
          <a:bodyPr lIns="72000" tIns="36000" rIns="72000" bIns="36000" anchor="ctr" anchorCtr="0">
            <a:noAutofit/>
          </a:bodyPr>
          <a:lstStyle>
            <a:lvl1pPr algn="l">
              <a:lnSpc>
                <a:spcPct val="100000"/>
              </a:lnSpc>
              <a:defRPr sz="6000" b="1" spc="0">
                <a:solidFill>
                  <a:schemeClr val="bg2">
                    <a:lumMod val="25000"/>
                  </a:schemeClr>
                </a:solidFill>
              </a:defRPr>
            </a:lvl1pPr>
          </a:lstStyle>
          <a:p>
            <a:r>
              <a:rPr lang="en-US" dirty="0"/>
              <a:t>Presentation title</a:t>
            </a:r>
            <a:endParaRPr lang="en-CA" dirty="0"/>
          </a:p>
        </p:txBody>
      </p:sp>
      <p:sp>
        <p:nvSpPr>
          <p:cNvPr id="4" name="Date Placeholder 3"/>
          <p:cNvSpPr>
            <a:spLocks noGrp="1"/>
          </p:cNvSpPr>
          <p:nvPr>
            <p:ph type="dt" sz="half" idx="10"/>
          </p:nvPr>
        </p:nvSpPr>
        <p:spPr>
          <a:xfrm>
            <a:off x="1926802" y="6263860"/>
            <a:ext cx="4466125" cy="254013"/>
          </a:xfrm>
        </p:spPr>
        <p:txBody>
          <a:bodyPr>
            <a:noAutofit/>
          </a:bodyPr>
          <a:lstStyle>
            <a:lvl1pPr algn="l">
              <a:lnSpc>
                <a:spcPct val="100000"/>
              </a:lnSpc>
              <a:defRPr sz="1200" b="1">
                <a:solidFill>
                  <a:schemeClr val="accent2"/>
                </a:solidFill>
              </a:defRPr>
            </a:lvl1pPr>
          </a:lstStyle>
          <a:p>
            <a:fld id="{6050E0BC-091B-4F46-A64B-EF4A39477016}" type="datetime4">
              <a:rPr lang="en-US" smtClean="0"/>
              <a:pPr/>
              <a:t>November 14, 2023</a:t>
            </a:fld>
            <a:endParaRPr lang="en-CA" dirty="0"/>
          </a:p>
        </p:txBody>
      </p:sp>
      <p:sp>
        <p:nvSpPr>
          <p:cNvPr id="3" name="TextBox 2"/>
          <p:cNvSpPr txBox="1"/>
          <p:nvPr/>
        </p:nvSpPr>
        <p:spPr>
          <a:xfrm>
            <a:off x="1929088" y="6455125"/>
            <a:ext cx="8994020" cy="184666"/>
          </a:xfrm>
          <a:prstGeom prst="rect">
            <a:avLst/>
          </a:prstGeom>
          <a:noFill/>
        </p:spPr>
        <p:txBody>
          <a:bodyPr wrap="square" lIns="0" tIns="0" rIns="0" bIns="0" rtlCol="0">
            <a:spAutoFit/>
          </a:bodyPr>
          <a:lstStyle/>
          <a:p>
            <a:pPr>
              <a:lnSpc>
                <a:spcPct val="100000"/>
              </a:lnSpc>
            </a:pPr>
            <a:r>
              <a:rPr lang="en-CA" sz="1000" dirty="0">
                <a:solidFill>
                  <a:schemeClr val="accent2"/>
                </a:solidFill>
              </a:rPr>
              <a:t>Confidential. Not to be copied, distributed, or reproduced without prior approval.</a:t>
            </a:r>
            <a:r>
              <a:rPr lang="en-CA" sz="1200" dirty="0">
                <a:solidFill>
                  <a:schemeClr val="accent2"/>
                </a:solidFill>
              </a:rPr>
              <a:t> </a:t>
            </a:r>
          </a:p>
        </p:txBody>
      </p:sp>
      <p:sp>
        <p:nvSpPr>
          <p:cNvPr id="6" name="Text Placeholder 5"/>
          <p:cNvSpPr>
            <a:spLocks noGrp="1"/>
          </p:cNvSpPr>
          <p:nvPr>
            <p:ph type="body" sz="quarter" idx="11" hasCustomPrompt="1"/>
          </p:nvPr>
        </p:nvSpPr>
        <p:spPr>
          <a:xfrm>
            <a:off x="1929898" y="3131972"/>
            <a:ext cx="8993211" cy="540191"/>
          </a:xfrm>
        </p:spPr>
        <p:txBody>
          <a:bodyPr lIns="72000" tIns="36000" rIns="72000" bIns="36000" anchor="ctr"/>
          <a:lstStyle>
            <a:lvl1pPr marL="0" indent="0">
              <a:lnSpc>
                <a:spcPct val="100000"/>
              </a:lnSpc>
              <a:buNone/>
              <a:defRPr sz="3600" b="0">
                <a:solidFill>
                  <a:schemeClr val="bg2">
                    <a:lumMod val="50000"/>
                  </a:schemeClr>
                </a:solidFill>
              </a:defRPr>
            </a:lvl1pPr>
            <a:lvl2pPr marL="192024" indent="0">
              <a:buFont typeface="Arial"/>
              <a:buNone/>
              <a:defRPr sz="3600"/>
            </a:lvl2pPr>
            <a:lvl3pPr marL="0" indent="0">
              <a:buNone/>
              <a:defRPr sz="3600"/>
            </a:lvl3pPr>
            <a:lvl4pPr marL="192024" indent="0">
              <a:buFont typeface="Arial"/>
              <a:buNone/>
              <a:defRPr sz="3600"/>
            </a:lvl4pPr>
            <a:lvl5pPr marL="0" indent="0">
              <a:buNone/>
              <a:defRPr sz="3600"/>
            </a:lvl5pPr>
          </a:lstStyle>
          <a:p>
            <a:pPr lvl="0"/>
            <a:r>
              <a:rPr lang="en-CA" dirty="0"/>
              <a:t>Subhead 1</a:t>
            </a:r>
            <a:endParaRPr lang="en-US" dirty="0"/>
          </a:p>
        </p:txBody>
      </p:sp>
      <p:sp>
        <p:nvSpPr>
          <p:cNvPr id="12" name="Text Placeholder 5"/>
          <p:cNvSpPr>
            <a:spLocks noGrp="1"/>
          </p:cNvSpPr>
          <p:nvPr>
            <p:ph type="body" sz="quarter" idx="12" hasCustomPrompt="1"/>
          </p:nvPr>
        </p:nvSpPr>
        <p:spPr>
          <a:xfrm>
            <a:off x="1929896" y="3838484"/>
            <a:ext cx="8993211" cy="540191"/>
          </a:xfrm>
        </p:spPr>
        <p:txBody>
          <a:bodyPr lIns="72000" tIns="36000" rIns="72000" bIns="36000" anchor="ctr"/>
          <a:lstStyle>
            <a:lvl1pPr marL="0" indent="0">
              <a:lnSpc>
                <a:spcPct val="100000"/>
              </a:lnSpc>
              <a:buNone/>
              <a:defRPr sz="2400" b="0">
                <a:solidFill>
                  <a:schemeClr val="bg2">
                    <a:lumMod val="50000"/>
                  </a:schemeClr>
                </a:solidFill>
              </a:defRPr>
            </a:lvl1pPr>
            <a:lvl2pPr marL="192024" indent="0">
              <a:buFont typeface="Arial"/>
              <a:buNone/>
              <a:defRPr sz="3600"/>
            </a:lvl2pPr>
            <a:lvl3pPr marL="0" indent="0">
              <a:buNone/>
              <a:defRPr sz="3600"/>
            </a:lvl3pPr>
            <a:lvl4pPr marL="192024" indent="0">
              <a:buFont typeface="Arial"/>
              <a:buNone/>
              <a:defRPr sz="3600"/>
            </a:lvl4pPr>
            <a:lvl5pPr marL="0" indent="0">
              <a:buNone/>
              <a:defRPr sz="3600"/>
            </a:lvl5pPr>
          </a:lstStyle>
          <a:p>
            <a:pPr lvl="0"/>
            <a:r>
              <a:rPr lang="en-CA" dirty="0"/>
              <a:t>Subhead 2</a:t>
            </a:r>
            <a:endParaRPr lang="en-US" dirty="0"/>
          </a:p>
        </p:txBody>
      </p:sp>
      <p:sp>
        <p:nvSpPr>
          <p:cNvPr id="17" name="TextBox 16"/>
          <p:cNvSpPr txBox="1"/>
          <p:nvPr userDrawn="1"/>
        </p:nvSpPr>
        <p:spPr>
          <a:xfrm>
            <a:off x="9101787" y="6362793"/>
            <a:ext cx="2634454" cy="276999"/>
          </a:xfrm>
          <a:prstGeom prst="rect">
            <a:avLst/>
          </a:prstGeom>
          <a:noFill/>
        </p:spPr>
        <p:txBody>
          <a:bodyPr wrap="square" lIns="0" tIns="0" rIns="0" bIns="0" rtlCol="0">
            <a:spAutoFit/>
          </a:bodyPr>
          <a:lstStyle/>
          <a:p>
            <a:pPr algn="r">
              <a:lnSpc>
                <a:spcPct val="100000"/>
              </a:lnSpc>
            </a:pPr>
            <a:r>
              <a:rPr lang="en-CA" sz="900" dirty="0">
                <a:solidFill>
                  <a:schemeClr val="accent2"/>
                </a:solidFill>
              </a:rPr>
              <a:t>© 2017 Baker Hughes, a GE company, LLC - All rights reserved.</a:t>
            </a:r>
            <a:endParaRPr lang="en-CA" sz="1100" dirty="0">
              <a:solidFill>
                <a:schemeClr val="accent2"/>
              </a:solidFill>
            </a:endParaRPr>
          </a:p>
        </p:txBody>
      </p:sp>
    </p:spTree>
    <p:extLst>
      <p:ext uri="{BB962C8B-B14F-4D97-AF65-F5344CB8AC3E}">
        <p14:creationId xmlns:p14="http://schemas.microsoft.com/office/powerpoint/2010/main" val="1851549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treamline custom accents">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9713867" y="6279689"/>
            <a:ext cx="1598604" cy="182880"/>
          </a:xfrm>
        </p:spPr>
        <p:txBody>
          <a:bodyPr/>
          <a:lstStyle/>
          <a:p>
            <a:fld id="{66CA7FD2-EEE1-4653-A3ED-EC06E26685F5}" type="datetime4">
              <a:rPr lang="en-US" smtClean="0"/>
              <a:t>November 14, 2023</a:t>
            </a:fld>
            <a:endParaRPr lang="en-CA"/>
          </a:p>
        </p:txBody>
      </p:sp>
      <p:sp>
        <p:nvSpPr>
          <p:cNvPr id="10" name="Slide Number Placeholder 5"/>
          <p:cNvSpPr>
            <a:spLocks noGrp="1"/>
          </p:cNvSpPr>
          <p:nvPr>
            <p:ph type="sldNum" sz="quarter" idx="12"/>
          </p:nvPr>
        </p:nvSpPr>
        <p:spPr>
          <a:xfrm>
            <a:off x="11411027" y="6294185"/>
            <a:ext cx="329550" cy="153888"/>
          </a:xfrm>
        </p:spPr>
        <p:txBody>
          <a:bodyPr/>
          <a:lstStyle/>
          <a:p>
            <a:fld id="{00E6A5BD-C011-4A45-AA3A-201790FB7F2B}" type="slidenum">
              <a:rPr lang="en-CA" smtClean="0"/>
              <a:t>‹#›</a:t>
            </a:fld>
            <a:endParaRPr lang="en-CA" dirty="0"/>
          </a:p>
        </p:txBody>
      </p:sp>
      <p:sp>
        <p:nvSpPr>
          <p:cNvPr id="5" name="Title Placeholder 1"/>
          <p:cNvSpPr>
            <a:spLocks noGrp="1"/>
          </p:cNvSpPr>
          <p:nvPr>
            <p:ph type="title"/>
          </p:nvPr>
        </p:nvSpPr>
        <p:spPr>
          <a:xfrm>
            <a:off x="706739" y="142614"/>
            <a:ext cx="11031188" cy="602000"/>
          </a:xfrm>
          <a:prstGeom prst="rect">
            <a:avLst/>
          </a:prstGeom>
        </p:spPr>
        <p:txBody>
          <a:bodyPr vert="horz" lIns="72000" tIns="36000" rIns="72000" bIns="36000" rtlCol="0" anchor="ctr" anchorCtr="0">
            <a:noAutofit/>
          </a:bodyPr>
          <a:lstStyle/>
          <a:p>
            <a:r>
              <a:rPr lang="en-US"/>
              <a:t>Click to edit Master title style</a:t>
            </a:r>
            <a:endParaRPr lang="en-CA" dirty="0"/>
          </a:p>
        </p:txBody>
      </p:sp>
      <p:cxnSp>
        <p:nvCxnSpPr>
          <p:cNvPr id="7" name="Straight Connector 6"/>
          <p:cNvCxnSpPr/>
          <p:nvPr userDrawn="1"/>
        </p:nvCxnSpPr>
        <p:spPr>
          <a:xfrm>
            <a:off x="699221" y="6079757"/>
            <a:ext cx="11045220" cy="0"/>
          </a:xfrm>
          <a:prstGeom prst="line">
            <a:avLst/>
          </a:prstGeom>
          <a:ln w="12700" cmpd="sng">
            <a:solidFill>
              <a:srgbClr val="6366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676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A395E-FAD4-45FE-AA63-7366F043E113}" type="datetimeFigureOut">
              <a:rPr lang="en-AU" smtClean="0"/>
              <a:t>14/11/2023</a:t>
            </a:fld>
            <a:endParaRPr lang="en-AU"/>
          </a:p>
        </p:txBody>
      </p:sp>
      <p:sp>
        <p:nvSpPr>
          <p:cNvPr id="5" name="Footer Placeholder 4"/>
          <p:cNvSpPr>
            <a:spLocks noGrp="1"/>
          </p:cNvSpPr>
          <p:nvPr>
            <p:ph type="ftr" sz="quarter" idx="11"/>
          </p:nvPr>
        </p:nvSpPr>
        <p:spPr>
          <a:xfrm>
            <a:off x="4037549" y="6356352"/>
            <a:ext cx="4113728"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248F278C-3DA7-41C3-BD78-C6557AA5E49A}" type="slidenum">
              <a:rPr lang="en-AU" smtClean="0"/>
              <a:t>‹#›</a:t>
            </a:fld>
            <a:endParaRPr lang="en-AU"/>
          </a:p>
        </p:txBody>
      </p:sp>
    </p:spTree>
    <p:extLst>
      <p:ext uri="{BB962C8B-B14F-4D97-AF65-F5344CB8AC3E}">
        <p14:creationId xmlns:p14="http://schemas.microsoft.com/office/powerpoint/2010/main" val="420395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37293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B)">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5039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C)">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76028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90717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6828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2" name="Picture 11">
            <a:extLst>
              <a:ext uri="{FF2B5EF4-FFF2-40B4-BE49-F238E27FC236}">
                <a16:creationId xmlns:a16="http://schemas.microsoft.com/office/drawing/2014/main" id="{D6400C21-8780-4579-92DF-97C92273C9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389897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295400"/>
            <a:ext cx="10512425" cy="4598495"/>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8" name="TextBox 7">
            <a:extLst>
              <a:ext uri="{FF2B5EF4-FFF2-40B4-BE49-F238E27FC236}">
                <a16:creationId xmlns:a16="http://schemas.microsoft.com/office/drawing/2014/main" id="{88F6EAAD-7C79-7797-D180-6B6483E7DDB1}"/>
              </a:ext>
            </a:extLst>
          </p:cNvPr>
          <p:cNvSpPr txBox="1"/>
          <p:nvPr userDrawn="1">
            <p:extLst>
              <p:ext uri="{1162E1C5-73C7-4A58-AE30-91384D911F3F}">
                <p184:classification xmlns:p184="http://schemas.microsoft.com/office/powerpoint/2018/4/main" val="ftr"/>
              </p:ext>
            </p:extLst>
          </p:nvPr>
        </p:nvSpPr>
        <p:spPr>
          <a:xfrm>
            <a:off x="5255387" y="6705600"/>
            <a:ext cx="1711325" cy="152400"/>
          </a:xfrm>
          <a:prstGeom prst="rect">
            <a:avLst/>
          </a:prstGeom>
        </p:spPr>
        <p:txBody>
          <a:bodyPr horzOverflow="overflow" lIns="0" tIns="0" rIns="0" bIns="0">
            <a:spAutoFit/>
          </a:bodyPr>
          <a:lstStyle/>
          <a:p>
            <a:pPr algn="l"/>
            <a:r>
              <a:rPr lang="en-US" sz="1000">
                <a:solidFill>
                  <a:srgbClr val="018374"/>
                </a:solidFill>
                <a:latin typeface="Poppins" panose="00000500000000000000" pitchFamily="50" charset="0"/>
                <a:cs typeface="Poppins" panose="00000500000000000000" pitchFamily="50" charset="0"/>
              </a:rPr>
              <a:t>Baker Hughes Confidential</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71" r:id="rId1"/>
    <p:sldLayoutId id="2147483773" r:id="rId2"/>
    <p:sldLayoutId id="2147483838" r:id="rId3"/>
    <p:sldLayoutId id="2147483774" r:id="rId4"/>
    <p:sldLayoutId id="2147483852" r:id="rId5"/>
    <p:sldLayoutId id="2147483853" r:id="rId6"/>
    <p:sldLayoutId id="2147483854" r:id="rId7"/>
    <p:sldLayoutId id="2147483857" r:id="rId8"/>
    <p:sldLayoutId id="2147483775" r:id="rId9"/>
    <p:sldLayoutId id="2147483827" r:id="rId10"/>
    <p:sldLayoutId id="2147483861" r:id="rId11"/>
    <p:sldLayoutId id="2147483849" r:id="rId12"/>
    <p:sldLayoutId id="2147483846" r:id="rId13"/>
    <p:sldLayoutId id="2147483769" r:id="rId14"/>
    <p:sldLayoutId id="2147483843" r:id="rId15"/>
    <p:sldLayoutId id="2147483850" r:id="rId16"/>
    <p:sldLayoutId id="2147483851" r:id="rId17"/>
    <p:sldLayoutId id="2147483787" r:id="rId18"/>
    <p:sldLayoutId id="2147483847" r:id="rId19"/>
    <p:sldLayoutId id="2147483808" r:id="rId20"/>
    <p:sldLayoutId id="2147483809" r:id="rId21"/>
    <p:sldLayoutId id="2147483780" r:id="rId22"/>
    <p:sldLayoutId id="2147483778" r:id="rId23"/>
    <p:sldLayoutId id="2147483781" r:id="rId24"/>
    <p:sldLayoutId id="2147483782" r:id="rId25"/>
    <p:sldLayoutId id="2147483779" r:id="rId26"/>
    <p:sldLayoutId id="2147483783" r:id="rId27"/>
    <p:sldLayoutId id="2147483813" r:id="rId28"/>
    <p:sldLayoutId id="2147483814" r:id="rId29"/>
    <p:sldLayoutId id="2147483815" r:id="rId30"/>
    <p:sldLayoutId id="2147483840" r:id="rId31"/>
    <p:sldLayoutId id="2147483792" r:id="rId32"/>
    <p:sldLayoutId id="2147483772" r:id="rId33"/>
    <p:sldLayoutId id="2147483862" r:id="rId34"/>
    <p:sldLayoutId id="2147483863" r:id="rId35"/>
    <p:sldLayoutId id="214748386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30.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611" y="2107562"/>
            <a:ext cx="9537839" cy="640560"/>
          </a:xfrm>
        </p:spPr>
        <p:txBody>
          <a:bodyPr/>
          <a:lstStyle/>
          <a:p>
            <a:r>
              <a:rPr lang="en-AU" sz="3600" dirty="0"/>
              <a:t>UCS Comparison for Cement Intervals</a:t>
            </a:r>
          </a:p>
        </p:txBody>
      </p:sp>
      <p:sp>
        <p:nvSpPr>
          <p:cNvPr id="5" name="Text Placeholder 4"/>
          <p:cNvSpPr>
            <a:spLocks noGrp="1"/>
          </p:cNvSpPr>
          <p:nvPr>
            <p:ph type="body" sz="quarter" idx="11"/>
          </p:nvPr>
        </p:nvSpPr>
        <p:spPr/>
        <p:txBody>
          <a:bodyPr/>
          <a:lstStyle/>
          <a:p>
            <a:r>
              <a:rPr lang="en-AU" sz="2000" dirty="0"/>
              <a:t>Son Pham – APAC Engineering Manager</a:t>
            </a:r>
          </a:p>
        </p:txBody>
      </p:sp>
      <p:sp>
        <p:nvSpPr>
          <p:cNvPr id="3" name="Date Placeholder 2"/>
          <p:cNvSpPr>
            <a:spLocks noGrp="1"/>
          </p:cNvSpPr>
          <p:nvPr>
            <p:ph type="dt" sz="half" idx="4294967295"/>
          </p:nvPr>
        </p:nvSpPr>
        <p:spPr>
          <a:xfrm>
            <a:off x="466725" y="3511726"/>
            <a:ext cx="4465638" cy="254000"/>
          </a:xfrm>
        </p:spPr>
        <p:txBody>
          <a:bodyPr/>
          <a:lstStyle/>
          <a:p>
            <a:fld id="{6050E0BC-091B-4F46-A64B-EF4A39477016}" type="datetime4">
              <a:rPr lang="en-US" sz="1600" smtClean="0"/>
              <a:pPr/>
              <a:t>November 14, 2023</a:t>
            </a:fld>
            <a:endParaRPr lang="en-CA" dirty="0"/>
          </a:p>
        </p:txBody>
      </p:sp>
    </p:spTree>
    <p:extLst>
      <p:ext uri="{BB962C8B-B14F-4D97-AF65-F5344CB8AC3E}">
        <p14:creationId xmlns:p14="http://schemas.microsoft.com/office/powerpoint/2010/main" val="170494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858" y="461073"/>
            <a:ext cx="8499145" cy="398571"/>
          </a:xfrm>
        </p:spPr>
        <p:txBody>
          <a:bodyPr/>
          <a:lstStyle/>
          <a:p>
            <a:r>
              <a:rPr lang="en-US" sz="2800" dirty="0"/>
              <a:t>Specific Energy and its Units</a:t>
            </a:r>
          </a:p>
        </p:txBody>
      </p:sp>
      <p:sp>
        <p:nvSpPr>
          <p:cNvPr id="3" name="TextBox 2"/>
          <p:cNvSpPr txBox="1"/>
          <p:nvPr/>
        </p:nvSpPr>
        <p:spPr>
          <a:xfrm>
            <a:off x="819561" y="1262019"/>
            <a:ext cx="841438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decades, drilling researchers have found it advantageous to calculate the energy expended in removing a unit volume of rock.</a:t>
            </a:r>
            <a:r>
              <a:rPr lang="en-US" sz="1600" baseline="30000" dirty="0"/>
              <a:t>1</a:t>
            </a:r>
            <a:r>
              <a:rPr lang="en-US" sz="1600" dirty="0"/>
              <a:t> </a:t>
            </a:r>
          </a:p>
          <a:p>
            <a:pPr marL="285750" indent="-285750">
              <a:buFont typeface="Arial" panose="020B0604020202020204" pitchFamily="34" charset="0"/>
              <a:buChar char="•"/>
            </a:pPr>
            <a:r>
              <a:rPr lang="en-US" sz="1600" dirty="0"/>
              <a:t>The energy per unit volume of rock removed is called Specific Energy.</a:t>
            </a:r>
          </a:p>
          <a:p>
            <a:pPr marL="285750" indent="-285750">
              <a:buFont typeface="Arial" panose="020B0604020202020204" pitchFamily="34" charset="0"/>
              <a:buChar char="•"/>
            </a:pPr>
            <a:r>
              <a:rPr lang="en-US" sz="1600" dirty="0"/>
              <a:t>Specific Energy has the units psi.</a:t>
            </a:r>
          </a:p>
        </p:txBody>
      </p:sp>
      <p:sp>
        <p:nvSpPr>
          <p:cNvPr id="4" name="TextBox 3"/>
          <p:cNvSpPr txBox="1"/>
          <p:nvPr/>
        </p:nvSpPr>
        <p:spPr>
          <a:xfrm>
            <a:off x="1194844" y="5900693"/>
            <a:ext cx="7400925" cy="253916"/>
          </a:xfrm>
          <a:prstGeom prst="rect">
            <a:avLst/>
          </a:prstGeom>
          <a:noFill/>
        </p:spPr>
        <p:txBody>
          <a:bodyPr wrap="square" rtlCol="0">
            <a:spAutoFit/>
          </a:bodyPr>
          <a:lstStyle/>
          <a:p>
            <a:r>
              <a:rPr lang="en-US" sz="1000" dirty="0"/>
              <a:t>1 </a:t>
            </a:r>
            <a:r>
              <a:rPr lang="en-US" sz="1000" dirty="0" err="1"/>
              <a:t>Teale</a:t>
            </a:r>
            <a:r>
              <a:rPr lang="en-US" sz="1000" dirty="0"/>
              <a:t>, R., 1964, The concept of specific energy in rock drilling, Int. J. Rock Mech. Mining Sci. </a:t>
            </a:r>
            <a:r>
              <a:rPr lang="en-US" sz="1000" dirty="0" err="1"/>
              <a:t>vol</a:t>
            </a:r>
            <a:r>
              <a:rPr lang="en-US" sz="1000" dirty="0"/>
              <a:t> 2, pp 57-73. </a:t>
            </a:r>
          </a:p>
        </p:txBody>
      </p:sp>
      <p:grpSp>
        <p:nvGrpSpPr>
          <p:cNvPr id="61" name="Group 60"/>
          <p:cNvGrpSpPr/>
          <p:nvPr/>
        </p:nvGrpSpPr>
        <p:grpSpPr>
          <a:xfrm>
            <a:off x="6830468" y="4808492"/>
            <a:ext cx="1022350" cy="916404"/>
            <a:chOff x="6330950" y="4918075"/>
            <a:chExt cx="1022350" cy="916404"/>
          </a:xfrm>
        </p:grpSpPr>
        <p:sp>
          <p:nvSpPr>
            <p:cNvPr id="22" name="Text Box 8"/>
            <p:cNvSpPr txBox="1">
              <a:spLocks noChangeArrowheads="1"/>
            </p:cNvSpPr>
            <p:nvPr/>
          </p:nvSpPr>
          <p:spPr bwMode="auto">
            <a:xfrm>
              <a:off x="6330950" y="5165725"/>
              <a:ext cx="685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a:solidFill>
                    <a:srgbClr val="0000FF"/>
                  </a:solidFill>
                  <a:latin typeface="Comic Sans MS" pitchFamily="66" charset="0"/>
                  <a:cs typeface="Times New Roman" pitchFamily="18" charset="0"/>
                </a:rPr>
                <a:t>=</a:t>
              </a:r>
            </a:p>
          </p:txBody>
        </p:sp>
        <p:grpSp>
          <p:nvGrpSpPr>
            <p:cNvPr id="60" name="Group 59"/>
            <p:cNvGrpSpPr/>
            <p:nvPr/>
          </p:nvGrpSpPr>
          <p:grpSpPr>
            <a:xfrm>
              <a:off x="6819900" y="4918075"/>
              <a:ext cx="533400" cy="916404"/>
              <a:chOff x="6819900" y="4918075"/>
              <a:chExt cx="533400" cy="916404"/>
            </a:xfrm>
          </p:grpSpPr>
          <p:sp>
            <p:nvSpPr>
              <p:cNvPr id="23" name="Text Box 9"/>
              <p:cNvSpPr txBox="1">
                <a:spLocks noChangeArrowheads="1"/>
              </p:cNvSpPr>
              <p:nvPr/>
            </p:nvSpPr>
            <p:spPr bwMode="auto">
              <a:xfrm>
                <a:off x="6864350" y="4918075"/>
                <a:ext cx="457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a:t>
                </a:r>
              </a:p>
            </p:txBody>
          </p:sp>
          <p:sp>
            <p:nvSpPr>
              <p:cNvPr id="24" name="Line 10"/>
              <p:cNvSpPr>
                <a:spLocks noChangeShapeType="1"/>
              </p:cNvSpPr>
              <p:nvPr/>
            </p:nvSpPr>
            <p:spPr bwMode="auto">
              <a:xfrm>
                <a:off x="6838950" y="5438775"/>
                <a:ext cx="457200" cy="0"/>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sp>
            <p:nvSpPr>
              <p:cNvPr id="25" name="Text Box 11"/>
              <p:cNvSpPr txBox="1">
                <a:spLocks noChangeArrowheads="1"/>
              </p:cNvSpPr>
              <p:nvPr/>
            </p:nvSpPr>
            <p:spPr bwMode="auto">
              <a:xfrm>
                <a:off x="6819900" y="5495925"/>
                <a:ext cx="533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a:t>
                </a:r>
              </a:p>
            </p:txBody>
          </p:sp>
        </p:grpSp>
      </p:grpSp>
      <p:sp>
        <p:nvSpPr>
          <p:cNvPr id="26" name="Text Box 12"/>
          <p:cNvSpPr txBox="1">
            <a:spLocks noChangeArrowheads="1"/>
          </p:cNvSpPr>
          <p:nvPr/>
        </p:nvSpPr>
        <p:spPr bwMode="auto">
          <a:xfrm>
            <a:off x="7986168" y="5062492"/>
            <a:ext cx="1219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a:solidFill>
                  <a:srgbClr val="0000FF"/>
                </a:solidFill>
                <a:latin typeface="Comic Sans MS" pitchFamily="66" charset="0"/>
                <a:cs typeface="Times New Roman" pitchFamily="18" charset="0"/>
              </a:rPr>
              <a:t>=  PSI</a:t>
            </a:r>
          </a:p>
        </p:txBody>
      </p:sp>
      <p:sp>
        <p:nvSpPr>
          <p:cNvPr id="40" name="Text Box 34"/>
          <p:cNvSpPr txBox="1">
            <a:spLocks noChangeArrowheads="1"/>
          </p:cNvSpPr>
          <p:nvPr/>
        </p:nvSpPr>
        <p:spPr bwMode="auto">
          <a:xfrm>
            <a:off x="5655718" y="4897392"/>
            <a:ext cx="939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 * d</a:t>
            </a:r>
          </a:p>
        </p:txBody>
      </p:sp>
      <p:sp>
        <p:nvSpPr>
          <p:cNvPr id="28" name="Text Box 15"/>
          <p:cNvSpPr txBox="1">
            <a:spLocks noChangeArrowheads="1"/>
          </p:cNvSpPr>
          <p:nvPr/>
        </p:nvSpPr>
        <p:spPr bwMode="auto">
          <a:xfrm>
            <a:off x="1083718" y="5056142"/>
            <a:ext cx="1219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err="1">
                <a:solidFill>
                  <a:srgbClr val="0000FF"/>
                </a:solidFill>
                <a:latin typeface="Comic Sans MS" pitchFamily="66" charset="0"/>
                <a:cs typeface="Times New Roman" pitchFamily="18" charset="0"/>
              </a:rPr>
              <a:t>SE</a:t>
            </a:r>
            <a:r>
              <a:rPr lang="en-US" altLang="en-US" sz="1600" baseline="-25000" dirty="0" err="1">
                <a:solidFill>
                  <a:srgbClr val="0000FF"/>
                </a:solidFill>
                <a:latin typeface="Comic Sans MS" pitchFamily="66" charset="0"/>
                <a:cs typeface="Times New Roman" pitchFamily="18" charset="0"/>
              </a:rPr>
              <a:t>c</a:t>
            </a:r>
            <a:r>
              <a:rPr lang="en-US" altLang="en-US" sz="1600" dirty="0">
                <a:solidFill>
                  <a:srgbClr val="0000FF"/>
                </a:solidFill>
                <a:latin typeface="Comic Sans MS" pitchFamily="66" charset="0"/>
                <a:cs typeface="Times New Roman" pitchFamily="18" charset="0"/>
              </a:rPr>
              <a:t>  =</a:t>
            </a:r>
          </a:p>
        </p:txBody>
      </p:sp>
      <p:sp>
        <p:nvSpPr>
          <p:cNvPr id="29" name="Text Box 16"/>
          <p:cNvSpPr txBox="1">
            <a:spLocks noChangeArrowheads="1"/>
          </p:cNvSpPr>
          <p:nvPr/>
        </p:nvSpPr>
        <p:spPr bwMode="auto">
          <a:xfrm>
            <a:off x="2302918" y="4833893"/>
            <a:ext cx="2806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Energy Consumed</a:t>
            </a:r>
          </a:p>
        </p:txBody>
      </p:sp>
      <p:sp>
        <p:nvSpPr>
          <p:cNvPr id="30" name="Line 17"/>
          <p:cNvSpPr>
            <a:spLocks noChangeShapeType="1"/>
          </p:cNvSpPr>
          <p:nvPr/>
        </p:nvSpPr>
        <p:spPr bwMode="auto">
          <a:xfrm>
            <a:off x="2429919" y="5348242"/>
            <a:ext cx="2435225" cy="1588"/>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sp>
        <p:nvSpPr>
          <p:cNvPr id="48" name="Text Box 36"/>
          <p:cNvSpPr txBox="1">
            <a:spLocks noChangeArrowheads="1"/>
          </p:cNvSpPr>
          <p:nvPr/>
        </p:nvSpPr>
        <p:spPr bwMode="auto">
          <a:xfrm>
            <a:off x="5065168" y="5081542"/>
            <a:ext cx="4445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t>
            </a:r>
          </a:p>
        </p:txBody>
      </p:sp>
      <p:grpSp>
        <p:nvGrpSpPr>
          <p:cNvPr id="55" name="Group 54"/>
          <p:cNvGrpSpPr/>
          <p:nvPr/>
        </p:nvGrpSpPr>
        <p:grpSpPr>
          <a:xfrm>
            <a:off x="2264818" y="5386342"/>
            <a:ext cx="4432300" cy="338554"/>
            <a:chOff x="1765300" y="5495925"/>
            <a:chExt cx="4432300" cy="338554"/>
          </a:xfrm>
        </p:grpSpPr>
        <p:sp>
          <p:nvSpPr>
            <p:cNvPr id="31" name="Text Box 18"/>
            <p:cNvSpPr txBox="1">
              <a:spLocks noChangeArrowheads="1"/>
            </p:cNvSpPr>
            <p:nvPr/>
          </p:nvSpPr>
          <p:spPr bwMode="auto">
            <a:xfrm>
              <a:off x="1765300" y="5495925"/>
              <a:ext cx="27813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Volume Removed</a:t>
              </a:r>
            </a:p>
          </p:txBody>
        </p:sp>
        <p:sp>
          <p:nvSpPr>
            <p:cNvPr id="50" name="Text Box 44"/>
            <p:cNvSpPr txBox="1">
              <a:spLocks noChangeArrowheads="1"/>
            </p:cNvSpPr>
            <p:nvPr/>
          </p:nvSpPr>
          <p:spPr bwMode="auto">
            <a:xfrm>
              <a:off x="5153025" y="5495925"/>
              <a:ext cx="1044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 * d</a:t>
              </a:r>
            </a:p>
          </p:txBody>
        </p:sp>
      </p:grpSp>
      <p:sp>
        <p:nvSpPr>
          <p:cNvPr id="52" name="Line 35"/>
          <p:cNvSpPr>
            <a:spLocks noChangeShapeType="1"/>
          </p:cNvSpPr>
          <p:nvPr/>
        </p:nvSpPr>
        <p:spPr bwMode="auto">
          <a:xfrm>
            <a:off x="5750968" y="5329192"/>
            <a:ext cx="762000" cy="0"/>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grpSp>
        <p:nvGrpSpPr>
          <p:cNvPr id="41" name="Group 37"/>
          <p:cNvGrpSpPr>
            <a:grpSpLocks/>
          </p:cNvGrpSpPr>
          <p:nvPr/>
        </p:nvGrpSpPr>
        <p:grpSpPr bwMode="auto">
          <a:xfrm>
            <a:off x="4960077" y="3247577"/>
            <a:ext cx="1752600" cy="1066800"/>
            <a:chOff x="704" y="1664"/>
            <a:chExt cx="1104" cy="672"/>
          </a:xfrm>
        </p:grpSpPr>
        <p:sp>
          <p:nvSpPr>
            <p:cNvPr id="45" name="Line 38"/>
            <p:cNvSpPr>
              <a:spLocks noChangeShapeType="1"/>
            </p:cNvSpPr>
            <p:nvPr/>
          </p:nvSpPr>
          <p:spPr bwMode="auto">
            <a:xfrm flipV="1">
              <a:off x="704" y="1664"/>
              <a:ext cx="1104" cy="672"/>
            </a:xfrm>
            <a:prstGeom prst="line">
              <a:avLst/>
            </a:prstGeom>
            <a:noFill/>
            <a:ln w="15875">
              <a:solidFill>
                <a:srgbClr val="0000F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6" name="Text Box 39"/>
            <p:cNvSpPr txBox="1">
              <a:spLocks noChangeArrowheads="1"/>
            </p:cNvSpPr>
            <p:nvPr/>
          </p:nvSpPr>
          <p:spPr bwMode="auto">
            <a:xfrm>
              <a:off x="992" y="1772"/>
              <a:ext cx="3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d</a:t>
              </a:r>
            </a:p>
          </p:txBody>
        </p:sp>
      </p:grpSp>
      <p:sp>
        <p:nvSpPr>
          <p:cNvPr id="51" name="Text Box 45"/>
          <p:cNvSpPr txBox="1">
            <a:spLocks noChangeArrowheads="1"/>
          </p:cNvSpPr>
          <p:nvPr/>
        </p:nvSpPr>
        <p:spPr bwMode="auto">
          <a:xfrm>
            <a:off x="6234921" y="4440191"/>
            <a:ext cx="533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a:t>
            </a:r>
          </a:p>
        </p:txBody>
      </p:sp>
      <p:sp>
        <p:nvSpPr>
          <p:cNvPr id="10" name="Line 4"/>
          <p:cNvSpPr>
            <a:spLocks noChangeShapeType="1"/>
          </p:cNvSpPr>
          <p:nvPr/>
        </p:nvSpPr>
        <p:spPr bwMode="auto">
          <a:xfrm flipV="1">
            <a:off x="5842727" y="3253927"/>
            <a:ext cx="1752600" cy="106680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ine 5"/>
          <p:cNvSpPr>
            <a:spLocks noChangeShapeType="1"/>
          </p:cNvSpPr>
          <p:nvPr/>
        </p:nvSpPr>
        <p:spPr bwMode="auto">
          <a:xfrm flipH="1">
            <a:off x="4471127" y="4320727"/>
            <a:ext cx="13716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ine 6"/>
          <p:cNvSpPr>
            <a:spLocks noChangeShapeType="1"/>
          </p:cNvSpPr>
          <p:nvPr/>
        </p:nvSpPr>
        <p:spPr bwMode="auto">
          <a:xfrm flipH="1">
            <a:off x="5690327" y="3253927"/>
            <a:ext cx="19050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3" name="Freeform 13"/>
          <p:cNvSpPr>
            <a:spLocks/>
          </p:cNvSpPr>
          <p:nvPr/>
        </p:nvSpPr>
        <p:spPr bwMode="auto">
          <a:xfrm>
            <a:off x="7590566" y="3238052"/>
            <a:ext cx="409575" cy="554038"/>
          </a:xfrm>
          <a:custGeom>
            <a:avLst/>
            <a:gdLst>
              <a:gd name="T0" fmla="*/ 0 w 258"/>
              <a:gd name="T1" fmla="*/ 0 h 349"/>
              <a:gd name="T2" fmla="*/ 0 w 258"/>
              <a:gd name="T3" fmla="*/ 13 h 349"/>
              <a:gd name="T4" fmla="*/ 2 w 258"/>
              <a:gd name="T5" fmla="*/ 40 h 349"/>
              <a:gd name="T6" fmla="*/ 8 w 258"/>
              <a:gd name="T7" fmla="*/ 88 h 349"/>
              <a:gd name="T8" fmla="*/ 17 w 258"/>
              <a:gd name="T9" fmla="*/ 126 h 349"/>
              <a:gd name="T10" fmla="*/ 32 w 258"/>
              <a:gd name="T11" fmla="*/ 157 h 349"/>
              <a:gd name="T12" fmla="*/ 50 w 258"/>
              <a:gd name="T13" fmla="*/ 189 h 349"/>
              <a:gd name="T14" fmla="*/ 74 w 258"/>
              <a:gd name="T15" fmla="*/ 225 h 349"/>
              <a:gd name="T16" fmla="*/ 102 w 258"/>
              <a:gd name="T17" fmla="*/ 256 h 349"/>
              <a:gd name="T18" fmla="*/ 143 w 258"/>
              <a:gd name="T19" fmla="*/ 294 h 349"/>
              <a:gd name="T20" fmla="*/ 179 w 258"/>
              <a:gd name="T21" fmla="*/ 315 h 349"/>
              <a:gd name="T22" fmla="*/ 215 w 258"/>
              <a:gd name="T23" fmla="*/ 333 h 349"/>
              <a:gd name="T24" fmla="*/ 240 w 258"/>
              <a:gd name="T25" fmla="*/ 343 h 349"/>
              <a:gd name="T26" fmla="*/ 258 w 258"/>
              <a:gd name="T27" fmla="*/ 349 h 3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349">
                <a:moveTo>
                  <a:pt x="0" y="0"/>
                </a:moveTo>
                <a:cubicBezTo>
                  <a:pt x="0" y="3"/>
                  <a:pt x="0" y="6"/>
                  <a:pt x="0" y="13"/>
                </a:cubicBezTo>
                <a:cubicBezTo>
                  <a:pt x="0" y="20"/>
                  <a:pt x="1" y="28"/>
                  <a:pt x="2" y="40"/>
                </a:cubicBezTo>
                <a:cubicBezTo>
                  <a:pt x="3" y="52"/>
                  <a:pt x="6" y="74"/>
                  <a:pt x="8" y="88"/>
                </a:cubicBezTo>
                <a:cubicBezTo>
                  <a:pt x="10" y="102"/>
                  <a:pt x="13" y="115"/>
                  <a:pt x="17" y="126"/>
                </a:cubicBezTo>
                <a:cubicBezTo>
                  <a:pt x="21" y="137"/>
                  <a:pt x="27" y="147"/>
                  <a:pt x="32" y="157"/>
                </a:cubicBezTo>
                <a:cubicBezTo>
                  <a:pt x="37" y="167"/>
                  <a:pt x="43" y="178"/>
                  <a:pt x="50" y="189"/>
                </a:cubicBezTo>
                <a:cubicBezTo>
                  <a:pt x="57" y="200"/>
                  <a:pt x="65" y="214"/>
                  <a:pt x="74" y="225"/>
                </a:cubicBezTo>
                <a:cubicBezTo>
                  <a:pt x="83" y="236"/>
                  <a:pt x="91" y="245"/>
                  <a:pt x="102" y="256"/>
                </a:cubicBezTo>
                <a:cubicBezTo>
                  <a:pt x="113" y="267"/>
                  <a:pt x="130" y="284"/>
                  <a:pt x="143" y="294"/>
                </a:cubicBezTo>
                <a:cubicBezTo>
                  <a:pt x="156" y="304"/>
                  <a:pt x="167" y="309"/>
                  <a:pt x="179" y="315"/>
                </a:cubicBezTo>
                <a:cubicBezTo>
                  <a:pt x="191" y="321"/>
                  <a:pt x="205" y="328"/>
                  <a:pt x="215" y="333"/>
                </a:cubicBezTo>
                <a:cubicBezTo>
                  <a:pt x="225" y="338"/>
                  <a:pt x="233" y="340"/>
                  <a:pt x="240" y="343"/>
                </a:cubicBezTo>
                <a:cubicBezTo>
                  <a:pt x="247" y="346"/>
                  <a:pt x="252" y="347"/>
                  <a:pt x="258" y="349"/>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20" name="Line 28"/>
          <p:cNvSpPr>
            <a:spLocks noChangeShapeType="1"/>
          </p:cNvSpPr>
          <p:nvPr/>
        </p:nvSpPr>
        <p:spPr bwMode="auto">
          <a:xfrm>
            <a:off x="8890727" y="3244402"/>
            <a:ext cx="8382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grpSp>
        <p:nvGrpSpPr>
          <p:cNvPr id="32" name="Group 19"/>
          <p:cNvGrpSpPr>
            <a:grpSpLocks/>
          </p:cNvGrpSpPr>
          <p:nvPr/>
        </p:nvGrpSpPr>
        <p:grpSpPr bwMode="auto">
          <a:xfrm>
            <a:off x="6513066" y="3187252"/>
            <a:ext cx="1549400" cy="1054100"/>
            <a:chOff x="2120" y="2442"/>
            <a:chExt cx="976" cy="664"/>
          </a:xfrm>
        </p:grpSpPr>
        <p:sp>
          <p:nvSpPr>
            <p:cNvPr id="33" name="Oval 20"/>
            <p:cNvSpPr>
              <a:spLocks noChangeArrowheads="1"/>
            </p:cNvSpPr>
            <p:nvPr/>
          </p:nvSpPr>
          <p:spPr bwMode="auto">
            <a:xfrm>
              <a:off x="2336" y="2474"/>
              <a:ext cx="760" cy="632"/>
            </a:xfrm>
            <a:prstGeom prst="ellipse">
              <a:avLst/>
            </a:prstGeom>
            <a:solidFill>
              <a:srgbClr val="808080"/>
            </a:solidFill>
            <a:ln w="19050">
              <a:solidFill>
                <a:schemeClr val="bg2">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600"/>
            </a:p>
          </p:txBody>
        </p:sp>
        <p:sp>
          <p:nvSpPr>
            <p:cNvPr id="34" name="Oval 21"/>
            <p:cNvSpPr>
              <a:spLocks noChangeArrowheads="1"/>
            </p:cNvSpPr>
            <p:nvPr/>
          </p:nvSpPr>
          <p:spPr bwMode="auto">
            <a:xfrm>
              <a:off x="2120" y="2442"/>
              <a:ext cx="760" cy="632"/>
            </a:xfrm>
            <a:prstGeom prst="ellipse">
              <a:avLst/>
            </a:prstGeom>
            <a:solidFill>
              <a:srgbClr val="808080"/>
            </a:solidFill>
            <a:ln w="22225">
              <a:solidFill>
                <a:schemeClr val="bg2">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600"/>
            </a:p>
          </p:txBody>
        </p:sp>
        <p:sp>
          <p:nvSpPr>
            <p:cNvPr id="35" name="Line 22"/>
            <p:cNvSpPr>
              <a:spLocks noChangeShapeType="1"/>
            </p:cNvSpPr>
            <p:nvPr/>
          </p:nvSpPr>
          <p:spPr bwMode="auto">
            <a:xfrm flipH="1" flipV="1">
              <a:off x="2394" y="3060"/>
              <a:ext cx="333" cy="45"/>
            </a:xfrm>
            <a:prstGeom prst="line">
              <a:avLst/>
            </a:prstGeom>
            <a:noFill/>
            <a:ln w="19050">
              <a:solidFill>
                <a:schemeClr val="bg2">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6" name="Line 23"/>
            <p:cNvSpPr>
              <a:spLocks noChangeShapeType="1"/>
            </p:cNvSpPr>
            <p:nvPr/>
          </p:nvSpPr>
          <p:spPr bwMode="auto">
            <a:xfrm flipH="1" flipV="1">
              <a:off x="2511" y="2442"/>
              <a:ext cx="333" cy="45"/>
            </a:xfrm>
            <a:prstGeom prst="line">
              <a:avLst/>
            </a:prstGeom>
            <a:noFill/>
            <a:ln w="19050">
              <a:solidFill>
                <a:schemeClr val="bg2">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grpSp>
      <p:sp>
        <p:nvSpPr>
          <p:cNvPr id="38" name="Freeform 32"/>
          <p:cNvSpPr>
            <a:spLocks/>
          </p:cNvSpPr>
          <p:nvPr/>
        </p:nvSpPr>
        <p:spPr bwMode="auto">
          <a:xfrm>
            <a:off x="6909528" y="4276277"/>
            <a:ext cx="1084263" cy="723900"/>
          </a:xfrm>
          <a:custGeom>
            <a:avLst/>
            <a:gdLst>
              <a:gd name="T0" fmla="*/ 63500 w 683"/>
              <a:gd name="T1" fmla="*/ 652463 h 456"/>
              <a:gd name="T2" fmla="*/ 11113 w 683"/>
              <a:gd name="T3" fmla="*/ 585788 h 456"/>
              <a:gd name="T4" fmla="*/ 1588 w 683"/>
              <a:gd name="T5" fmla="*/ 547688 h 456"/>
              <a:gd name="T6" fmla="*/ 15875 w 683"/>
              <a:gd name="T7" fmla="*/ 525463 h 456"/>
              <a:gd name="T8" fmla="*/ 53975 w 683"/>
              <a:gd name="T9" fmla="*/ 496888 h 456"/>
              <a:gd name="T10" fmla="*/ 85725 w 683"/>
              <a:gd name="T11" fmla="*/ 466725 h 456"/>
              <a:gd name="T12" fmla="*/ 115888 w 683"/>
              <a:gd name="T13" fmla="*/ 433388 h 456"/>
              <a:gd name="T14" fmla="*/ 139700 w 683"/>
              <a:gd name="T15" fmla="*/ 400050 h 456"/>
              <a:gd name="T16" fmla="*/ 166688 w 683"/>
              <a:gd name="T17" fmla="*/ 368300 h 456"/>
              <a:gd name="T18" fmla="*/ 192088 w 683"/>
              <a:gd name="T19" fmla="*/ 328613 h 456"/>
              <a:gd name="T20" fmla="*/ 211138 w 683"/>
              <a:gd name="T21" fmla="*/ 282575 h 456"/>
              <a:gd name="T22" fmla="*/ 230188 w 683"/>
              <a:gd name="T23" fmla="*/ 228600 h 456"/>
              <a:gd name="T24" fmla="*/ 242888 w 683"/>
              <a:gd name="T25" fmla="*/ 177800 h 456"/>
              <a:gd name="T26" fmla="*/ 249238 w 683"/>
              <a:gd name="T27" fmla="*/ 130175 h 456"/>
              <a:gd name="T28" fmla="*/ 252413 w 683"/>
              <a:gd name="T29" fmla="*/ 90488 h 456"/>
              <a:gd name="T30" fmla="*/ 257175 w 683"/>
              <a:gd name="T31" fmla="*/ 61913 h 456"/>
              <a:gd name="T32" fmla="*/ 333375 w 683"/>
              <a:gd name="T33" fmla="*/ 61913 h 456"/>
              <a:gd name="T34" fmla="*/ 457200 w 683"/>
              <a:gd name="T35" fmla="*/ 61913 h 456"/>
              <a:gd name="T36" fmla="*/ 682625 w 683"/>
              <a:gd name="T37" fmla="*/ 61913 h 456"/>
              <a:gd name="T38" fmla="*/ 909638 w 683"/>
              <a:gd name="T39" fmla="*/ 61913 h 456"/>
              <a:gd name="T40" fmla="*/ 976313 w 683"/>
              <a:gd name="T41" fmla="*/ 63500 h 456"/>
              <a:gd name="T42" fmla="*/ 957263 w 683"/>
              <a:gd name="T43" fmla="*/ 95250 h 456"/>
              <a:gd name="T44" fmla="*/ 214313 w 683"/>
              <a:gd name="T45" fmla="*/ 630238 h 456"/>
              <a:gd name="T46" fmla="*/ 63500 w 683"/>
              <a:gd name="T47" fmla="*/ 652463 h 4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3" h="456">
                <a:moveTo>
                  <a:pt x="40" y="411"/>
                </a:moveTo>
                <a:cubicBezTo>
                  <a:pt x="19" y="406"/>
                  <a:pt x="14" y="380"/>
                  <a:pt x="7" y="369"/>
                </a:cubicBezTo>
                <a:cubicBezTo>
                  <a:pt x="0" y="358"/>
                  <a:pt x="0" y="351"/>
                  <a:pt x="1" y="345"/>
                </a:cubicBezTo>
                <a:cubicBezTo>
                  <a:pt x="2" y="339"/>
                  <a:pt x="5" y="336"/>
                  <a:pt x="10" y="331"/>
                </a:cubicBezTo>
                <a:cubicBezTo>
                  <a:pt x="15" y="326"/>
                  <a:pt x="27" y="319"/>
                  <a:pt x="34" y="313"/>
                </a:cubicBezTo>
                <a:cubicBezTo>
                  <a:pt x="41" y="307"/>
                  <a:pt x="48" y="301"/>
                  <a:pt x="54" y="294"/>
                </a:cubicBezTo>
                <a:cubicBezTo>
                  <a:pt x="60" y="287"/>
                  <a:pt x="67" y="280"/>
                  <a:pt x="73" y="273"/>
                </a:cubicBezTo>
                <a:cubicBezTo>
                  <a:pt x="79" y="266"/>
                  <a:pt x="83" y="259"/>
                  <a:pt x="88" y="252"/>
                </a:cubicBezTo>
                <a:cubicBezTo>
                  <a:pt x="93" y="245"/>
                  <a:pt x="100" y="239"/>
                  <a:pt x="105" y="232"/>
                </a:cubicBezTo>
                <a:cubicBezTo>
                  <a:pt x="110" y="225"/>
                  <a:pt x="116" y="216"/>
                  <a:pt x="121" y="207"/>
                </a:cubicBezTo>
                <a:cubicBezTo>
                  <a:pt x="126" y="198"/>
                  <a:pt x="129" y="188"/>
                  <a:pt x="133" y="178"/>
                </a:cubicBezTo>
                <a:cubicBezTo>
                  <a:pt x="137" y="168"/>
                  <a:pt x="142" y="155"/>
                  <a:pt x="145" y="144"/>
                </a:cubicBezTo>
                <a:cubicBezTo>
                  <a:pt x="148" y="133"/>
                  <a:pt x="151" y="122"/>
                  <a:pt x="153" y="112"/>
                </a:cubicBezTo>
                <a:cubicBezTo>
                  <a:pt x="155" y="102"/>
                  <a:pt x="156" y="91"/>
                  <a:pt x="157" y="82"/>
                </a:cubicBezTo>
                <a:cubicBezTo>
                  <a:pt x="158" y="73"/>
                  <a:pt x="158" y="64"/>
                  <a:pt x="159" y="57"/>
                </a:cubicBezTo>
                <a:cubicBezTo>
                  <a:pt x="160" y="50"/>
                  <a:pt x="154" y="42"/>
                  <a:pt x="162" y="39"/>
                </a:cubicBezTo>
                <a:cubicBezTo>
                  <a:pt x="170" y="36"/>
                  <a:pt x="189" y="39"/>
                  <a:pt x="210" y="39"/>
                </a:cubicBezTo>
                <a:cubicBezTo>
                  <a:pt x="231" y="39"/>
                  <a:pt x="251" y="39"/>
                  <a:pt x="288" y="39"/>
                </a:cubicBezTo>
                <a:cubicBezTo>
                  <a:pt x="325" y="39"/>
                  <a:pt x="383" y="39"/>
                  <a:pt x="430" y="39"/>
                </a:cubicBezTo>
                <a:cubicBezTo>
                  <a:pt x="477" y="39"/>
                  <a:pt x="542" y="39"/>
                  <a:pt x="573" y="39"/>
                </a:cubicBezTo>
                <a:cubicBezTo>
                  <a:pt x="604" y="39"/>
                  <a:pt x="610" y="37"/>
                  <a:pt x="615" y="40"/>
                </a:cubicBezTo>
                <a:cubicBezTo>
                  <a:pt x="620" y="43"/>
                  <a:pt x="683" y="0"/>
                  <a:pt x="603" y="60"/>
                </a:cubicBezTo>
                <a:cubicBezTo>
                  <a:pt x="523" y="120"/>
                  <a:pt x="229" y="338"/>
                  <a:pt x="135" y="397"/>
                </a:cubicBezTo>
                <a:cubicBezTo>
                  <a:pt x="41" y="456"/>
                  <a:pt x="61" y="416"/>
                  <a:pt x="40" y="411"/>
                </a:cubicBezTo>
                <a:close/>
              </a:path>
            </a:pathLst>
          </a:custGeom>
          <a:solidFill>
            <a:srgbClr val="FFFFFF"/>
          </a:solidFill>
          <a:ln>
            <a:noFill/>
          </a:ln>
          <a:effectLst/>
        </p:spPr>
        <p:txBody>
          <a:bodyPr/>
          <a:lstStyle/>
          <a:p>
            <a:endParaRPr lang="en-US" sz="1600"/>
          </a:p>
        </p:txBody>
      </p:sp>
      <p:grpSp>
        <p:nvGrpSpPr>
          <p:cNvPr id="15" name="Group 29"/>
          <p:cNvGrpSpPr>
            <a:grpSpLocks/>
          </p:cNvGrpSpPr>
          <p:nvPr/>
        </p:nvGrpSpPr>
        <p:grpSpPr bwMode="auto">
          <a:xfrm>
            <a:off x="5874478" y="4317553"/>
            <a:ext cx="1274763" cy="600075"/>
            <a:chOff x="3380" y="3054"/>
            <a:chExt cx="827" cy="354"/>
          </a:xfrm>
        </p:grpSpPr>
        <p:sp>
          <p:nvSpPr>
            <p:cNvPr id="16" name="Freeform 30"/>
            <p:cNvSpPr>
              <a:spLocks/>
            </p:cNvSpPr>
            <p:nvPr/>
          </p:nvSpPr>
          <p:spPr bwMode="auto">
            <a:xfrm>
              <a:off x="3380" y="3054"/>
              <a:ext cx="422" cy="353"/>
            </a:xfrm>
            <a:custGeom>
              <a:avLst/>
              <a:gdLst>
                <a:gd name="T0" fmla="*/ 2 w 422"/>
                <a:gd name="T1" fmla="*/ 0 h 353"/>
                <a:gd name="T2" fmla="*/ 1 w 422"/>
                <a:gd name="T3" fmla="*/ 18 h 353"/>
                <a:gd name="T4" fmla="*/ 1 w 422"/>
                <a:gd name="T5" fmla="*/ 39 h 353"/>
                <a:gd name="T6" fmla="*/ 7 w 422"/>
                <a:gd name="T7" fmla="*/ 74 h 353"/>
                <a:gd name="T8" fmla="*/ 14 w 422"/>
                <a:gd name="T9" fmla="*/ 101 h 353"/>
                <a:gd name="T10" fmla="*/ 25 w 422"/>
                <a:gd name="T11" fmla="*/ 131 h 353"/>
                <a:gd name="T12" fmla="*/ 43 w 422"/>
                <a:gd name="T13" fmla="*/ 162 h 353"/>
                <a:gd name="T14" fmla="*/ 59 w 422"/>
                <a:gd name="T15" fmla="*/ 189 h 353"/>
                <a:gd name="T16" fmla="*/ 83 w 422"/>
                <a:gd name="T17" fmla="*/ 218 h 353"/>
                <a:gd name="T18" fmla="*/ 127 w 422"/>
                <a:gd name="T19" fmla="*/ 260 h 353"/>
                <a:gd name="T20" fmla="*/ 166 w 422"/>
                <a:gd name="T21" fmla="*/ 287 h 353"/>
                <a:gd name="T22" fmla="*/ 193 w 422"/>
                <a:gd name="T23" fmla="*/ 302 h 353"/>
                <a:gd name="T24" fmla="*/ 230 w 422"/>
                <a:gd name="T25" fmla="*/ 318 h 353"/>
                <a:gd name="T26" fmla="*/ 278 w 422"/>
                <a:gd name="T27" fmla="*/ 336 h 353"/>
                <a:gd name="T28" fmla="*/ 317 w 422"/>
                <a:gd name="T29" fmla="*/ 344 h 353"/>
                <a:gd name="T30" fmla="*/ 364 w 422"/>
                <a:gd name="T31" fmla="*/ 351 h 353"/>
                <a:gd name="T32" fmla="*/ 403 w 422"/>
                <a:gd name="T33" fmla="*/ 353 h 353"/>
                <a:gd name="T34" fmla="*/ 422 w 422"/>
                <a:gd name="T35" fmla="*/ 353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2" h="353">
                  <a:moveTo>
                    <a:pt x="2" y="0"/>
                  </a:moveTo>
                  <a:cubicBezTo>
                    <a:pt x="1" y="6"/>
                    <a:pt x="1" y="12"/>
                    <a:pt x="1" y="18"/>
                  </a:cubicBezTo>
                  <a:cubicBezTo>
                    <a:pt x="1" y="24"/>
                    <a:pt x="0" y="30"/>
                    <a:pt x="1" y="39"/>
                  </a:cubicBezTo>
                  <a:cubicBezTo>
                    <a:pt x="2" y="48"/>
                    <a:pt x="5" y="64"/>
                    <a:pt x="7" y="74"/>
                  </a:cubicBezTo>
                  <a:cubicBezTo>
                    <a:pt x="9" y="84"/>
                    <a:pt x="11" y="92"/>
                    <a:pt x="14" y="101"/>
                  </a:cubicBezTo>
                  <a:cubicBezTo>
                    <a:pt x="17" y="110"/>
                    <a:pt x="20" y="121"/>
                    <a:pt x="25" y="131"/>
                  </a:cubicBezTo>
                  <a:cubicBezTo>
                    <a:pt x="30" y="141"/>
                    <a:pt x="37" y="152"/>
                    <a:pt x="43" y="162"/>
                  </a:cubicBezTo>
                  <a:cubicBezTo>
                    <a:pt x="49" y="172"/>
                    <a:pt x="52" y="180"/>
                    <a:pt x="59" y="189"/>
                  </a:cubicBezTo>
                  <a:cubicBezTo>
                    <a:pt x="66" y="198"/>
                    <a:pt x="72" y="206"/>
                    <a:pt x="83" y="218"/>
                  </a:cubicBezTo>
                  <a:cubicBezTo>
                    <a:pt x="94" y="230"/>
                    <a:pt x="113" y="249"/>
                    <a:pt x="127" y="260"/>
                  </a:cubicBezTo>
                  <a:cubicBezTo>
                    <a:pt x="141" y="271"/>
                    <a:pt x="155" y="280"/>
                    <a:pt x="166" y="287"/>
                  </a:cubicBezTo>
                  <a:cubicBezTo>
                    <a:pt x="177" y="294"/>
                    <a:pt x="182" y="297"/>
                    <a:pt x="193" y="302"/>
                  </a:cubicBezTo>
                  <a:cubicBezTo>
                    <a:pt x="204" y="307"/>
                    <a:pt x="216" y="312"/>
                    <a:pt x="230" y="318"/>
                  </a:cubicBezTo>
                  <a:cubicBezTo>
                    <a:pt x="244" y="324"/>
                    <a:pt x="264" y="332"/>
                    <a:pt x="278" y="336"/>
                  </a:cubicBezTo>
                  <a:cubicBezTo>
                    <a:pt x="292" y="340"/>
                    <a:pt x="303" y="342"/>
                    <a:pt x="317" y="344"/>
                  </a:cubicBezTo>
                  <a:cubicBezTo>
                    <a:pt x="331" y="346"/>
                    <a:pt x="350" y="349"/>
                    <a:pt x="364" y="351"/>
                  </a:cubicBezTo>
                  <a:cubicBezTo>
                    <a:pt x="378" y="353"/>
                    <a:pt x="393" y="353"/>
                    <a:pt x="403" y="353"/>
                  </a:cubicBezTo>
                  <a:cubicBezTo>
                    <a:pt x="413" y="353"/>
                    <a:pt x="418" y="353"/>
                    <a:pt x="422" y="353"/>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17" name="Freeform 31"/>
            <p:cNvSpPr>
              <a:spLocks/>
            </p:cNvSpPr>
            <p:nvPr/>
          </p:nvSpPr>
          <p:spPr bwMode="auto">
            <a:xfrm flipH="1">
              <a:off x="3785" y="3055"/>
              <a:ext cx="422" cy="353"/>
            </a:xfrm>
            <a:custGeom>
              <a:avLst/>
              <a:gdLst>
                <a:gd name="T0" fmla="*/ 2 w 422"/>
                <a:gd name="T1" fmla="*/ 0 h 353"/>
                <a:gd name="T2" fmla="*/ 1 w 422"/>
                <a:gd name="T3" fmla="*/ 18 h 353"/>
                <a:gd name="T4" fmla="*/ 1 w 422"/>
                <a:gd name="T5" fmla="*/ 39 h 353"/>
                <a:gd name="T6" fmla="*/ 7 w 422"/>
                <a:gd name="T7" fmla="*/ 74 h 353"/>
                <a:gd name="T8" fmla="*/ 14 w 422"/>
                <a:gd name="T9" fmla="*/ 101 h 353"/>
                <a:gd name="T10" fmla="*/ 25 w 422"/>
                <a:gd name="T11" fmla="*/ 131 h 353"/>
                <a:gd name="T12" fmla="*/ 43 w 422"/>
                <a:gd name="T13" fmla="*/ 162 h 353"/>
                <a:gd name="T14" fmla="*/ 59 w 422"/>
                <a:gd name="T15" fmla="*/ 189 h 353"/>
                <a:gd name="T16" fmla="*/ 83 w 422"/>
                <a:gd name="T17" fmla="*/ 218 h 353"/>
                <a:gd name="T18" fmla="*/ 127 w 422"/>
                <a:gd name="T19" fmla="*/ 260 h 353"/>
                <a:gd name="T20" fmla="*/ 166 w 422"/>
                <a:gd name="T21" fmla="*/ 287 h 353"/>
                <a:gd name="T22" fmla="*/ 193 w 422"/>
                <a:gd name="T23" fmla="*/ 302 h 353"/>
                <a:gd name="T24" fmla="*/ 230 w 422"/>
                <a:gd name="T25" fmla="*/ 318 h 353"/>
                <a:gd name="T26" fmla="*/ 278 w 422"/>
                <a:gd name="T27" fmla="*/ 336 h 353"/>
                <a:gd name="T28" fmla="*/ 317 w 422"/>
                <a:gd name="T29" fmla="*/ 344 h 353"/>
                <a:gd name="T30" fmla="*/ 364 w 422"/>
                <a:gd name="T31" fmla="*/ 351 h 353"/>
                <a:gd name="T32" fmla="*/ 403 w 422"/>
                <a:gd name="T33" fmla="*/ 353 h 353"/>
                <a:gd name="T34" fmla="*/ 422 w 422"/>
                <a:gd name="T35" fmla="*/ 353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2" h="353">
                  <a:moveTo>
                    <a:pt x="2" y="0"/>
                  </a:moveTo>
                  <a:cubicBezTo>
                    <a:pt x="1" y="6"/>
                    <a:pt x="1" y="12"/>
                    <a:pt x="1" y="18"/>
                  </a:cubicBezTo>
                  <a:cubicBezTo>
                    <a:pt x="1" y="24"/>
                    <a:pt x="0" y="30"/>
                    <a:pt x="1" y="39"/>
                  </a:cubicBezTo>
                  <a:cubicBezTo>
                    <a:pt x="2" y="48"/>
                    <a:pt x="5" y="64"/>
                    <a:pt x="7" y="74"/>
                  </a:cubicBezTo>
                  <a:cubicBezTo>
                    <a:pt x="9" y="84"/>
                    <a:pt x="11" y="92"/>
                    <a:pt x="14" y="101"/>
                  </a:cubicBezTo>
                  <a:cubicBezTo>
                    <a:pt x="17" y="110"/>
                    <a:pt x="20" y="121"/>
                    <a:pt x="25" y="131"/>
                  </a:cubicBezTo>
                  <a:cubicBezTo>
                    <a:pt x="30" y="141"/>
                    <a:pt x="37" y="152"/>
                    <a:pt x="43" y="162"/>
                  </a:cubicBezTo>
                  <a:cubicBezTo>
                    <a:pt x="49" y="172"/>
                    <a:pt x="52" y="180"/>
                    <a:pt x="59" y="189"/>
                  </a:cubicBezTo>
                  <a:cubicBezTo>
                    <a:pt x="66" y="198"/>
                    <a:pt x="72" y="206"/>
                    <a:pt x="83" y="218"/>
                  </a:cubicBezTo>
                  <a:cubicBezTo>
                    <a:pt x="94" y="230"/>
                    <a:pt x="113" y="249"/>
                    <a:pt x="127" y="260"/>
                  </a:cubicBezTo>
                  <a:cubicBezTo>
                    <a:pt x="141" y="271"/>
                    <a:pt x="155" y="280"/>
                    <a:pt x="166" y="287"/>
                  </a:cubicBezTo>
                  <a:cubicBezTo>
                    <a:pt x="177" y="294"/>
                    <a:pt x="182" y="297"/>
                    <a:pt x="193" y="302"/>
                  </a:cubicBezTo>
                  <a:cubicBezTo>
                    <a:pt x="204" y="307"/>
                    <a:pt x="216" y="312"/>
                    <a:pt x="230" y="318"/>
                  </a:cubicBezTo>
                  <a:cubicBezTo>
                    <a:pt x="244" y="324"/>
                    <a:pt x="264" y="332"/>
                    <a:pt x="278" y="336"/>
                  </a:cubicBezTo>
                  <a:cubicBezTo>
                    <a:pt x="292" y="340"/>
                    <a:pt x="303" y="342"/>
                    <a:pt x="317" y="344"/>
                  </a:cubicBezTo>
                  <a:cubicBezTo>
                    <a:pt x="331" y="346"/>
                    <a:pt x="350" y="349"/>
                    <a:pt x="364" y="351"/>
                  </a:cubicBezTo>
                  <a:cubicBezTo>
                    <a:pt x="378" y="353"/>
                    <a:pt x="393" y="353"/>
                    <a:pt x="403" y="353"/>
                  </a:cubicBezTo>
                  <a:cubicBezTo>
                    <a:pt x="413" y="353"/>
                    <a:pt x="418" y="353"/>
                    <a:pt x="422" y="353"/>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grpSp>
      <p:sp>
        <p:nvSpPr>
          <p:cNvPr id="19" name="Line 27"/>
          <p:cNvSpPr>
            <a:spLocks noChangeShapeType="1"/>
          </p:cNvSpPr>
          <p:nvPr/>
        </p:nvSpPr>
        <p:spPr bwMode="auto">
          <a:xfrm>
            <a:off x="7138127" y="4311202"/>
            <a:ext cx="12954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37" name="Freeform 24"/>
          <p:cNvSpPr>
            <a:spLocks/>
          </p:cNvSpPr>
          <p:nvPr/>
        </p:nvSpPr>
        <p:spPr bwMode="auto">
          <a:xfrm>
            <a:off x="7188927" y="3266627"/>
            <a:ext cx="2533650" cy="1041400"/>
          </a:xfrm>
          <a:custGeom>
            <a:avLst/>
            <a:gdLst>
              <a:gd name="T0" fmla="*/ 1276350 w 1596"/>
              <a:gd name="T1" fmla="*/ 1041400 h 656"/>
              <a:gd name="T2" fmla="*/ 0 w 1596"/>
              <a:gd name="T3" fmla="*/ 1041400 h 656"/>
              <a:gd name="T4" fmla="*/ 1701800 w 1596"/>
              <a:gd name="T5" fmla="*/ 0 h 656"/>
              <a:gd name="T6" fmla="*/ 2533650 w 1596"/>
              <a:gd name="T7" fmla="*/ 0 h 656"/>
              <a:gd name="T8" fmla="*/ 1276350 w 1596"/>
              <a:gd name="T9" fmla="*/ 1041400 h 6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6" h="656">
                <a:moveTo>
                  <a:pt x="804" y="656"/>
                </a:moveTo>
                <a:lnTo>
                  <a:pt x="0" y="656"/>
                </a:lnTo>
                <a:lnTo>
                  <a:pt x="1072" y="0"/>
                </a:lnTo>
                <a:lnTo>
                  <a:pt x="1596" y="0"/>
                </a:lnTo>
                <a:lnTo>
                  <a:pt x="804" y="656"/>
                </a:lnTo>
                <a:close/>
              </a:path>
            </a:pathLst>
          </a:custGeom>
          <a:solidFill>
            <a:srgbClr val="FFFFFF"/>
          </a:solidFill>
          <a:ln>
            <a:noFill/>
          </a:ln>
          <a:effectLst/>
        </p:spPr>
        <p:txBody>
          <a:bodyPr/>
          <a:lstStyle/>
          <a:p>
            <a:endParaRPr lang="en-US" sz="1600"/>
          </a:p>
        </p:txBody>
      </p:sp>
      <p:sp>
        <p:nvSpPr>
          <p:cNvPr id="18" name="Line 26"/>
          <p:cNvSpPr>
            <a:spLocks noChangeShapeType="1"/>
          </p:cNvSpPr>
          <p:nvPr/>
        </p:nvSpPr>
        <p:spPr bwMode="auto">
          <a:xfrm flipV="1">
            <a:off x="7138127" y="3244402"/>
            <a:ext cx="1752600" cy="106680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3" name="Text Box 41"/>
          <p:cNvSpPr txBox="1">
            <a:spLocks noChangeArrowheads="1"/>
          </p:cNvSpPr>
          <p:nvPr/>
        </p:nvSpPr>
        <p:spPr bwMode="auto">
          <a:xfrm>
            <a:off x="6064439" y="4043939"/>
            <a:ext cx="457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a:t>
            </a:r>
          </a:p>
        </p:txBody>
      </p:sp>
      <p:sp>
        <p:nvSpPr>
          <p:cNvPr id="44" name="Line 42"/>
          <p:cNvSpPr>
            <a:spLocks noChangeShapeType="1"/>
          </p:cNvSpPr>
          <p:nvPr/>
        </p:nvSpPr>
        <p:spPr bwMode="auto">
          <a:xfrm flipV="1">
            <a:off x="6066880" y="3806472"/>
            <a:ext cx="990600" cy="609600"/>
          </a:xfrm>
          <a:prstGeom prst="line">
            <a:avLst/>
          </a:prstGeom>
          <a:noFill/>
          <a:ln w="63500">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53" name="TextBox 52"/>
          <p:cNvSpPr txBox="1"/>
          <p:nvPr/>
        </p:nvSpPr>
        <p:spPr>
          <a:xfrm>
            <a:off x="819561" y="2395495"/>
            <a:ext cx="628046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Consider a PDC cutter like the one shown cutting  a groove of area “A” with a force “F” that is “d” units long.</a:t>
            </a:r>
          </a:p>
        </p:txBody>
      </p:sp>
      <p:sp>
        <p:nvSpPr>
          <p:cNvPr id="54" name="TextBox 53"/>
          <p:cNvSpPr txBox="1"/>
          <p:nvPr/>
        </p:nvSpPr>
        <p:spPr>
          <a:xfrm>
            <a:off x="810037" y="2976519"/>
            <a:ext cx="429005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energy (work) consumed is F * d.</a:t>
            </a:r>
          </a:p>
          <a:p>
            <a:pPr marL="285750" indent="-285750">
              <a:buFont typeface="Arial" panose="020B0604020202020204" pitchFamily="34" charset="0"/>
              <a:buChar char="•"/>
            </a:pPr>
            <a:r>
              <a:rPr lang="en-US" sz="1600" dirty="0"/>
              <a:t>The Volume removed is A * d. </a:t>
            </a:r>
          </a:p>
          <a:p>
            <a:pPr marL="285750" indent="-285750">
              <a:buFont typeface="Arial" panose="020B0604020202020204" pitchFamily="34" charset="0"/>
              <a:buChar char="•"/>
            </a:pPr>
            <a:r>
              <a:rPr lang="en-US" sz="1600" dirty="0"/>
              <a:t>The Specific energy, therefore has units of psi.</a:t>
            </a:r>
          </a:p>
        </p:txBody>
      </p:sp>
      <p:cxnSp>
        <p:nvCxnSpPr>
          <p:cNvPr id="57" name="Straight Connector 56"/>
          <p:cNvCxnSpPr/>
          <p:nvPr/>
        </p:nvCxnSpPr>
        <p:spPr>
          <a:xfrm flipH="1">
            <a:off x="6286348" y="4960892"/>
            <a:ext cx="198047" cy="349250"/>
          </a:xfrm>
          <a:prstGeom prst="line">
            <a:avLst/>
          </a:prstGeom>
          <a:ln w="603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6362548" y="5446667"/>
            <a:ext cx="198047" cy="349250"/>
          </a:xfrm>
          <a:prstGeom prst="line">
            <a:avLst/>
          </a:prstGeom>
          <a:ln w="603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81323E-7 -1.85185E-6 L 0.0564 -0.04028 " pathEditMode="relative" rAng="0" ptsTypes="AA">
                                      <p:cBhvr>
                                        <p:cTn id="6" dur="2000" fill="hold"/>
                                        <p:tgtEl>
                                          <p:spTgt spid="43"/>
                                        </p:tgtEl>
                                        <p:attrNameLst>
                                          <p:attrName>ppt_x</p:attrName>
                                          <p:attrName>ppt_y</p:attrName>
                                        </p:attrNameLst>
                                      </p:cBhvr>
                                      <p:rCtr x="2813" y="-2014"/>
                                    </p:animMotion>
                                  </p:childTnLst>
                                </p:cTn>
                              </p:par>
                              <p:par>
                                <p:cTn id="7" presetID="42" presetClass="path" presetSubtype="0" accel="50000" decel="50000" fill="hold" grpId="0" nodeType="withEffect">
                                  <p:stCondLst>
                                    <p:cond delay="0"/>
                                  </p:stCondLst>
                                  <p:childTnLst>
                                    <p:animMotion origin="layout" path="M -1.46392E-6 2.96296E-6 L 0.07932 -0.05787 " pathEditMode="relative" rAng="0" ptsTypes="AA">
                                      <p:cBhvr>
                                        <p:cTn id="8" dur="2000" fill="hold"/>
                                        <p:tgtEl>
                                          <p:spTgt spid="44"/>
                                        </p:tgtEl>
                                        <p:attrNameLst>
                                          <p:attrName>ppt_x</p:attrName>
                                          <p:attrName>ppt_y</p:attrName>
                                        </p:attrNameLst>
                                      </p:cBhvr>
                                      <p:rCtr x="3959" y="-2894"/>
                                    </p:animMotion>
                                  </p:childTnLst>
                                </p:cTn>
                              </p:par>
                              <p:par>
                                <p:cTn id="9" presetID="42" presetClass="path" presetSubtype="0" accel="50000" decel="50000" fill="hold" nodeType="withEffect">
                                  <p:stCondLst>
                                    <p:cond delay="0"/>
                                  </p:stCondLst>
                                  <p:childTnLst>
                                    <p:animMotion origin="layout" path="M -2.17244E-6 3.33333E-6 L 0.07333 -0.05139 " pathEditMode="relative" rAng="0" ptsTypes="AA">
                                      <p:cBhvr>
                                        <p:cTn id="10" dur="2000" fill="hold"/>
                                        <p:tgtEl>
                                          <p:spTgt spid="32"/>
                                        </p:tgtEl>
                                        <p:attrNameLst>
                                          <p:attrName>ppt_x</p:attrName>
                                          <p:attrName>ppt_y</p:attrName>
                                        </p:attrNameLst>
                                      </p:cBhvr>
                                      <p:rCtr x="3660" y="-2569"/>
                                    </p:animMotion>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P spid="28" grpId="0"/>
      <p:bldP spid="29" grpId="0"/>
      <p:bldP spid="30" grpId="0" animBg="1"/>
      <p:bldP spid="48" grpId="0"/>
      <p:bldP spid="52" grpId="0" animBg="1"/>
      <p:bldP spid="43" grpId="0"/>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320899" y="5673903"/>
            <a:ext cx="2079854" cy="10285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855912" y="574955"/>
            <a:ext cx="11109600" cy="387798"/>
          </a:xfrm>
        </p:spPr>
        <p:txBody>
          <a:bodyPr/>
          <a:lstStyle/>
          <a:p>
            <a:pPr eaLnBrk="1" hangingPunct="1"/>
            <a:r>
              <a:rPr lang="en-US" sz="2800" dirty="0">
                <a:latin typeface="Arial" charset="0"/>
                <a:ea typeface="ＭＳ Ｐゴシック"/>
                <a:cs typeface="ＭＳ Ｐゴシック"/>
              </a:rPr>
              <a:t>Forces On A Bit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30176">
            <a:off x="6479639" y="2930522"/>
            <a:ext cx="2781300" cy="3724275"/>
          </a:xfrm>
          <a:prstGeom prst="rect">
            <a:avLst/>
          </a:prstGeom>
        </p:spPr>
      </p:pic>
      <p:sp>
        <p:nvSpPr>
          <p:cNvPr id="19" name="TextBox 18"/>
          <p:cNvSpPr txBox="1"/>
          <p:nvPr/>
        </p:nvSpPr>
        <p:spPr>
          <a:xfrm>
            <a:off x="635955" y="1282702"/>
            <a:ext cx="841438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forces on a bit which produce work (or energy). </a:t>
            </a:r>
          </a:p>
          <a:p>
            <a:pPr marL="285750" indent="-285750">
              <a:buFont typeface="Arial" panose="020B0604020202020204" pitchFamily="34" charset="0"/>
              <a:buChar char="•"/>
            </a:pPr>
            <a:r>
              <a:rPr lang="en-US" sz="1600" dirty="0"/>
              <a:t>The bit weight acts through a distance as the bit advances</a:t>
            </a:r>
          </a:p>
          <a:p>
            <a:pPr marL="285750" indent="-285750">
              <a:buFont typeface="Arial" panose="020B0604020202020204" pitchFamily="34" charset="0"/>
              <a:buChar char="•"/>
            </a:pPr>
            <a:r>
              <a:rPr lang="en-US" sz="1600" dirty="0"/>
              <a:t>The forces on the cutters (torque) act through a much longer helical path as the bit advances.  </a:t>
            </a:r>
          </a:p>
        </p:txBody>
      </p:sp>
      <mc:AlternateContent xmlns:mc="http://schemas.openxmlformats.org/markup-compatibility/2006">
        <mc:Choice xmlns:a14="http://schemas.microsoft.com/office/drawing/2010/main" Requires="a14">
          <p:sp>
            <p:nvSpPr>
              <p:cNvPr id="17" name="Rectangle 16"/>
              <p:cNvSpPr/>
              <p:nvPr/>
            </p:nvSpPr>
            <p:spPr>
              <a:xfrm>
                <a:off x="493554" y="3101551"/>
                <a:ext cx="3139129"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 1.  </m:t>
                      </m:r>
                      <m:sSub>
                        <m:sSubPr>
                          <m:ctrlPr>
                            <a:rPr lang="en-US" sz="1600" i="1">
                              <a:solidFill>
                                <a:srgbClr val="0000FF"/>
                              </a:solidFill>
                              <a:latin typeface="Cambria Math" panose="02040503050406030204" pitchFamily="18" charset="0"/>
                            </a:rPr>
                          </m:ctrlPr>
                        </m:sSubPr>
                        <m:e>
                          <m:r>
                            <a:rPr lang="en-US" sz="1600">
                              <a:solidFill>
                                <a:srgbClr val="0000FF"/>
                              </a:solidFill>
                              <a:latin typeface="Cambria Math"/>
                            </a:rPr>
                            <m:t> </m:t>
                          </m:r>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x</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x</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ROP</m:t>
                          </m:r>
                        </m:den>
                      </m:f>
                    </m:oMath>
                  </m:oMathPara>
                </a14:m>
                <a:endParaRPr lang="en-US" sz="1600" dirty="0">
                  <a:solidFill>
                    <a:srgbClr val="0000FF"/>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493554" y="3101551"/>
                <a:ext cx="3139129" cy="554960"/>
              </a:xfrm>
              <a:prstGeom prst="rect">
                <a:avLst/>
              </a:prstGeom>
              <a:blipFill>
                <a:blip r:embed="rId4"/>
                <a:stretch>
                  <a:fillRect/>
                </a:stretch>
              </a:blipFill>
            </p:spPr>
            <p:txBody>
              <a:bodyPr/>
              <a:lstStyle/>
              <a:p>
                <a:r>
                  <a:rPr lang="en-US">
                    <a:noFill/>
                  </a:rPr>
                  <a:t> </a:t>
                </a:r>
              </a:p>
            </p:txBody>
          </p:sp>
        </mc:Fallback>
      </mc:AlternateContent>
      <p:grpSp>
        <p:nvGrpSpPr>
          <p:cNvPr id="29" name="Group 28"/>
          <p:cNvGrpSpPr/>
          <p:nvPr/>
        </p:nvGrpSpPr>
        <p:grpSpPr>
          <a:xfrm>
            <a:off x="7170510" y="2339973"/>
            <a:ext cx="1561945" cy="1104900"/>
            <a:chOff x="6854597" y="2428873"/>
            <a:chExt cx="1561945" cy="1104900"/>
          </a:xfrm>
        </p:grpSpPr>
        <p:grpSp>
          <p:nvGrpSpPr>
            <p:cNvPr id="27" name="Group 26"/>
            <p:cNvGrpSpPr/>
            <p:nvPr/>
          </p:nvGrpSpPr>
          <p:grpSpPr>
            <a:xfrm>
              <a:off x="6854597" y="2428873"/>
              <a:ext cx="1352550" cy="1104900"/>
              <a:chOff x="6854597" y="2428873"/>
              <a:chExt cx="1352550" cy="1104900"/>
            </a:xfrm>
          </p:grpSpPr>
          <p:cxnSp>
            <p:nvCxnSpPr>
              <p:cNvPr id="4" name="Straight Arrow Connector 3"/>
              <p:cNvCxnSpPr/>
              <p:nvPr/>
            </p:nvCxnSpPr>
            <p:spPr>
              <a:xfrm>
                <a:off x="7464196" y="2752723"/>
                <a:ext cx="323850" cy="381000"/>
              </a:xfrm>
              <a:prstGeom prst="straightConnector1">
                <a:avLst/>
              </a:prstGeom>
              <a:ln w="60325">
                <a:solidFill>
                  <a:srgbClr val="0000FF"/>
                </a:solidFill>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854597" y="2428873"/>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226072" y="2733673"/>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683117" y="2428873"/>
              <a:ext cx="733425" cy="338554"/>
            </a:xfrm>
            <a:prstGeom prst="rect">
              <a:avLst/>
            </a:prstGeom>
            <a:noFill/>
          </p:spPr>
          <p:txBody>
            <a:bodyPr wrap="square" rtlCol="0">
              <a:spAutoFit/>
            </a:bodyPr>
            <a:lstStyle/>
            <a:p>
              <a:r>
                <a:rPr lang="en-US" sz="1600" b="1" dirty="0">
                  <a:solidFill>
                    <a:srgbClr val="0000FF"/>
                  </a:solidFill>
                </a:rPr>
                <a:t>W</a:t>
              </a:r>
            </a:p>
          </p:txBody>
        </p:sp>
      </p:grpSp>
      <p:grpSp>
        <p:nvGrpSpPr>
          <p:cNvPr id="30" name="Group 29"/>
          <p:cNvGrpSpPr/>
          <p:nvPr/>
        </p:nvGrpSpPr>
        <p:grpSpPr>
          <a:xfrm>
            <a:off x="7246401" y="3983774"/>
            <a:ext cx="1562408" cy="1466850"/>
            <a:chOff x="6930489" y="4072674"/>
            <a:chExt cx="1562408" cy="1466850"/>
          </a:xfrm>
        </p:grpSpPr>
        <p:grpSp>
          <p:nvGrpSpPr>
            <p:cNvPr id="28" name="Group 27"/>
            <p:cNvGrpSpPr/>
            <p:nvPr/>
          </p:nvGrpSpPr>
          <p:grpSpPr>
            <a:xfrm>
              <a:off x="6930489" y="4072674"/>
              <a:ext cx="1562408" cy="1466850"/>
              <a:chOff x="6930489" y="4072674"/>
              <a:chExt cx="1562408" cy="1466850"/>
            </a:xfrm>
          </p:grpSpPr>
          <p:sp>
            <p:nvSpPr>
              <p:cNvPr id="7" name="Freeform 6"/>
              <p:cNvSpPr/>
              <p:nvPr/>
            </p:nvSpPr>
            <p:spPr>
              <a:xfrm rot="20278380">
                <a:off x="7076750" y="4491037"/>
                <a:ext cx="1396428" cy="409575"/>
              </a:xfrm>
              <a:custGeom>
                <a:avLst/>
                <a:gdLst>
                  <a:gd name="connsiteX0" fmla="*/ 2876550 w 2876550"/>
                  <a:gd name="connsiteY0" fmla="*/ 342900 h 561975"/>
                  <a:gd name="connsiteX1" fmla="*/ 2562225 w 2876550"/>
                  <a:gd name="connsiteY1" fmla="*/ 190500 h 561975"/>
                  <a:gd name="connsiteX2" fmla="*/ 2181225 w 2876550"/>
                  <a:gd name="connsiteY2" fmla="*/ 66675 h 561975"/>
                  <a:gd name="connsiteX3" fmla="*/ 1733550 w 2876550"/>
                  <a:gd name="connsiteY3" fmla="*/ 0 h 561975"/>
                  <a:gd name="connsiteX4" fmla="*/ 1295400 w 2876550"/>
                  <a:gd name="connsiteY4" fmla="*/ 9525 h 561975"/>
                  <a:gd name="connsiteX5" fmla="*/ 885825 w 2876550"/>
                  <a:gd name="connsiteY5" fmla="*/ 95250 h 561975"/>
                  <a:gd name="connsiteX6" fmla="*/ 400050 w 2876550"/>
                  <a:gd name="connsiteY6" fmla="*/ 285750 h 561975"/>
                  <a:gd name="connsiteX7" fmla="*/ 0 w 2876550"/>
                  <a:gd name="connsiteY7"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50" h="561975">
                    <a:moveTo>
                      <a:pt x="2876550" y="342900"/>
                    </a:moveTo>
                    <a:cubicBezTo>
                      <a:pt x="2777331" y="289719"/>
                      <a:pt x="2678113" y="236538"/>
                      <a:pt x="2562225" y="190500"/>
                    </a:cubicBezTo>
                    <a:cubicBezTo>
                      <a:pt x="2446337" y="144462"/>
                      <a:pt x="2319338" y="98425"/>
                      <a:pt x="2181225" y="66675"/>
                    </a:cubicBezTo>
                    <a:cubicBezTo>
                      <a:pt x="2043112" y="34925"/>
                      <a:pt x="1881187" y="9525"/>
                      <a:pt x="1733550" y="0"/>
                    </a:cubicBezTo>
                    <a:cubicBezTo>
                      <a:pt x="1585913" y="-9525"/>
                      <a:pt x="1436687" y="-6350"/>
                      <a:pt x="1295400" y="9525"/>
                    </a:cubicBezTo>
                    <a:cubicBezTo>
                      <a:pt x="1154113" y="25400"/>
                      <a:pt x="1035050" y="49213"/>
                      <a:pt x="885825" y="95250"/>
                    </a:cubicBezTo>
                    <a:cubicBezTo>
                      <a:pt x="736600" y="141287"/>
                      <a:pt x="547688" y="207962"/>
                      <a:pt x="400050" y="285750"/>
                    </a:cubicBezTo>
                    <a:cubicBezTo>
                      <a:pt x="252412" y="363538"/>
                      <a:pt x="126206" y="462756"/>
                      <a:pt x="0" y="561975"/>
                    </a:cubicBezTo>
                  </a:path>
                </a:pathLst>
              </a:custGeom>
              <a:noFill/>
              <a:ln w="69850">
                <a:solidFill>
                  <a:srgbClr val="0000FF"/>
                </a:solidFill>
                <a:tailEnd type="stealth"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9" name="Straight Connector 8"/>
              <p:cNvCxnSpPr/>
              <p:nvPr/>
            </p:nvCxnSpPr>
            <p:spPr>
              <a:xfrm flipV="1">
                <a:off x="8178264" y="4072674"/>
                <a:ext cx="314633" cy="146685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6930489" y="5034699"/>
                <a:ext cx="1247775" cy="5048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7540089" y="4556216"/>
              <a:ext cx="733425" cy="338554"/>
            </a:xfrm>
            <a:prstGeom prst="rect">
              <a:avLst/>
            </a:prstGeom>
            <a:noFill/>
          </p:spPr>
          <p:txBody>
            <a:bodyPr wrap="square" rtlCol="0">
              <a:spAutoFit/>
            </a:bodyPr>
            <a:lstStyle/>
            <a:p>
              <a:r>
                <a:rPr lang="en-US" sz="1600" b="1" dirty="0">
                  <a:solidFill>
                    <a:srgbClr val="0000FF"/>
                  </a:solidFill>
                </a:rPr>
                <a:t>T</a:t>
              </a:r>
            </a:p>
          </p:txBody>
        </p:sp>
      </p:grpSp>
      <p:sp>
        <p:nvSpPr>
          <p:cNvPr id="24" name="TextBox 23"/>
          <p:cNvSpPr txBox="1"/>
          <p:nvPr/>
        </p:nvSpPr>
        <p:spPr>
          <a:xfrm>
            <a:off x="635956" y="2387776"/>
            <a:ext cx="510920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We may derive an expression for the Specific Energy consumed by these two forces.   </a:t>
            </a:r>
          </a:p>
        </p:txBody>
      </p:sp>
      <p:sp>
        <p:nvSpPr>
          <p:cNvPr id="25" name="TextBox 24"/>
          <p:cNvSpPr txBox="1"/>
          <p:nvPr/>
        </p:nvSpPr>
        <p:spPr>
          <a:xfrm>
            <a:off x="654948" y="5388401"/>
            <a:ext cx="510920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first term results from the work done by the bit weight.</a:t>
            </a:r>
          </a:p>
          <a:p>
            <a:pPr marL="285750" indent="-285750">
              <a:buFont typeface="Arial" panose="020B0604020202020204" pitchFamily="34" charset="0"/>
              <a:buChar char="•"/>
            </a:pPr>
            <a:r>
              <a:rPr lang="en-US" sz="1600" dirty="0"/>
              <a:t>The second term results from the work done by the torque.  </a:t>
            </a:r>
          </a:p>
        </p:txBody>
      </p:sp>
      <p:sp>
        <p:nvSpPr>
          <p:cNvPr id="22" name="TextBox 21"/>
          <p:cNvSpPr txBox="1"/>
          <p:nvPr/>
        </p:nvSpPr>
        <p:spPr>
          <a:xfrm>
            <a:off x="3289163" y="3993132"/>
            <a:ext cx="2724151" cy="1015663"/>
          </a:xfrm>
          <a:prstGeom prst="rect">
            <a:avLst/>
          </a:prstGeom>
          <a:noFill/>
        </p:spPr>
        <p:txBody>
          <a:bodyPr wrap="square" rtlCol="0">
            <a:spAutoFit/>
          </a:bodyPr>
          <a:lstStyle/>
          <a:p>
            <a:r>
              <a:rPr lang="en-US" sz="1000" dirty="0">
                <a:solidFill>
                  <a:srgbClr val="0000FF"/>
                </a:solidFill>
              </a:rPr>
              <a:t>WOB = bit weight (</a:t>
            </a:r>
            <a:r>
              <a:rPr lang="en-US" sz="1000" dirty="0" err="1">
                <a:solidFill>
                  <a:srgbClr val="0000FF"/>
                </a:solidFill>
              </a:rPr>
              <a:t>lbf</a:t>
            </a:r>
            <a:r>
              <a:rPr lang="en-US" sz="1000" dirty="0">
                <a:solidFill>
                  <a:srgbClr val="0000FF"/>
                </a:solidFill>
              </a:rPr>
              <a:t>)</a:t>
            </a:r>
          </a:p>
          <a:p>
            <a:r>
              <a:rPr lang="en-US" sz="1000" dirty="0">
                <a:solidFill>
                  <a:srgbClr val="0000FF"/>
                </a:solidFill>
              </a:rPr>
              <a:t>TQ = bit torque  (</a:t>
            </a:r>
            <a:r>
              <a:rPr lang="en-US" sz="1000" dirty="0" err="1">
                <a:solidFill>
                  <a:srgbClr val="0000FF"/>
                </a:solidFill>
              </a:rPr>
              <a:t>ft-lbf</a:t>
            </a:r>
            <a:r>
              <a:rPr lang="en-US" sz="1000" dirty="0">
                <a:solidFill>
                  <a:srgbClr val="0000FF"/>
                </a:solidFill>
              </a:rPr>
              <a:t>)</a:t>
            </a:r>
          </a:p>
          <a:p>
            <a:r>
              <a:rPr lang="en-US" sz="1000" dirty="0">
                <a:solidFill>
                  <a:srgbClr val="0000FF"/>
                </a:solidFill>
              </a:rPr>
              <a:t>RPM = bit rotary speed (RPM)</a:t>
            </a:r>
          </a:p>
          <a:p>
            <a:r>
              <a:rPr lang="en-US" sz="1000" dirty="0">
                <a:solidFill>
                  <a:srgbClr val="0000FF"/>
                </a:solidFill>
              </a:rPr>
              <a:t>A = area of the borehole bottom (in</a:t>
            </a:r>
            <a:r>
              <a:rPr lang="en-US" sz="1000" baseline="30000" dirty="0">
                <a:solidFill>
                  <a:srgbClr val="0000FF"/>
                </a:solidFill>
              </a:rPr>
              <a:t>2</a:t>
            </a:r>
            <a:r>
              <a:rPr lang="en-US" sz="1000" dirty="0">
                <a:solidFill>
                  <a:srgbClr val="0000FF"/>
                </a:solidFill>
              </a:rPr>
              <a:t>)</a:t>
            </a:r>
          </a:p>
          <a:p>
            <a:r>
              <a:rPr lang="en-US" sz="1000" dirty="0">
                <a:solidFill>
                  <a:srgbClr val="0000FF"/>
                </a:solidFill>
              </a:rPr>
              <a:t>ROP = penetration rate (</a:t>
            </a:r>
            <a:r>
              <a:rPr lang="en-US" sz="1000" dirty="0" err="1">
                <a:solidFill>
                  <a:srgbClr val="0000FF"/>
                </a:solidFill>
              </a:rPr>
              <a:t>ft</a:t>
            </a:r>
            <a:r>
              <a:rPr lang="en-US" sz="1000" dirty="0">
                <a:solidFill>
                  <a:srgbClr val="0000FF"/>
                </a:solidFill>
              </a:rPr>
              <a:t>/</a:t>
            </a:r>
            <a:r>
              <a:rPr lang="en-US" sz="1000" dirty="0" err="1">
                <a:solidFill>
                  <a:srgbClr val="0000FF"/>
                </a:solidFill>
              </a:rPr>
              <a:t>hr</a:t>
            </a:r>
            <a:r>
              <a:rPr lang="en-US" sz="1000" dirty="0">
                <a:solidFill>
                  <a:srgbClr val="0000FF"/>
                </a:solidFill>
              </a:rPr>
              <a:t>)</a:t>
            </a:r>
          </a:p>
          <a:p>
            <a:r>
              <a:rPr lang="en-US" sz="1000" dirty="0">
                <a:solidFill>
                  <a:srgbClr val="0000FF"/>
                </a:solidFill>
              </a:rPr>
              <a:t>D = diameter of the borehole (in)</a:t>
            </a:r>
          </a:p>
        </p:txBody>
      </p:sp>
      <p:sp>
        <p:nvSpPr>
          <p:cNvPr id="31" name="Oval 30"/>
          <p:cNvSpPr/>
          <p:nvPr/>
        </p:nvSpPr>
        <p:spPr>
          <a:xfrm>
            <a:off x="1483404" y="3010652"/>
            <a:ext cx="645751" cy="68396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2" name="Oval 31"/>
          <p:cNvSpPr/>
          <p:nvPr/>
        </p:nvSpPr>
        <p:spPr>
          <a:xfrm>
            <a:off x="2266950" y="2816688"/>
            <a:ext cx="1435035" cy="1060925"/>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4163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500"/>
                                        <p:tgtEl>
                                          <p:spTgt spid="1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Effect transition="in" filter="fade">
                                      <p:cBhvr>
                                        <p:cTn id="39" dur="500"/>
                                        <p:tgtEl>
                                          <p:spTgt spid="25">
                                            <p:txEl>
                                              <p:pRg st="1" end="1"/>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2" grpId="0"/>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351741" y="5588631"/>
            <a:ext cx="2079854" cy="10285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886754" y="489683"/>
            <a:ext cx="11109600" cy="387798"/>
          </a:xfrm>
        </p:spPr>
        <p:txBody>
          <a:bodyPr/>
          <a:lstStyle/>
          <a:p>
            <a:pPr eaLnBrk="1" hangingPunct="1"/>
            <a:r>
              <a:rPr lang="en-US" sz="2800" dirty="0">
                <a:latin typeface="Arial" charset="0"/>
                <a:ea typeface="ＭＳ Ｐゴシック"/>
                <a:cs typeface="ＭＳ Ｐゴシック"/>
              </a:rPr>
              <a:t>Close Approximation of </a:t>
            </a:r>
            <a:r>
              <a:rPr lang="en-US" sz="2800" dirty="0" err="1">
                <a:latin typeface="Arial" charset="0"/>
                <a:ea typeface="ＭＳ Ｐゴシック"/>
                <a:cs typeface="ＭＳ Ｐゴシック"/>
              </a:rPr>
              <a:t>SE</a:t>
            </a:r>
            <a:r>
              <a:rPr lang="en-US" sz="2800" baseline="-25000" dirty="0" err="1">
                <a:latin typeface="Arial" charset="0"/>
                <a:ea typeface="ＭＳ Ｐゴシック"/>
                <a:cs typeface="ＭＳ Ｐゴシック"/>
              </a:rPr>
              <a:t>c</a:t>
            </a:r>
            <a:endParaRPr lang="en-US" sz="2800" baseline="-25000" dirty="0">
              <a:latin typeface="Arial" charset="0"/>
              <a:ea typeface="ＭＳ Ｐゴシック"/>
              <a:cs typeface="ＭＳ Ｐゴシック"/>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30176">
            <a:off x="6510481" y="2845250"/>
            <a:ext cx="2781300" cy="3724275"/>
          </a:xfrm>
          <a:prstGeom prst="rect">
            <a:avLst/>
          </a:prstGeom>
        </p:spPr>
      </p:pic>
      <p:cxnSp>
        <p:nvCxnSpPr>
          <p:cNvPr id="4" name="Straight Arrow Connector 3"/>
          <p:cNvCxnSpPr/>
          <p:nvPr/>
        </p:nvCxnSpPr>
        <p:spPr>
          <a:xfrm>
            <a:off x="7810950" y="2578551"/>
            <a:ext cx="323850" cy="381000"/>
          </a:xfrm>
          <a:prstGeom prst="straightConnector1">
            <a:avLst/>
          </a:prstGeom>
          <a:ln w="60325">
            <a:solidFill>
              <a:srgbClr val="0000FF"/>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rot="20278380">
            <a:off x="7423504" y="4316866"/>
            <a:ext cx="1396428" cy="409575"/>
          </a:xfrm>
          <a:custGeom>
            <a:avLst/>
            <a:gdLst>
              <a:gd name="connsiteX0" fmla="*/ 2876550 w 2876550"/>
              <a:gd name="connsiteY0" fmla="*/ 342900 h 561975"/>
              <a:gd name="connsiteX1" fmla="*/ 2562225 w 2876550"/>
              <a:gd name="connsiteY1" fmla="*/ 190500 h 561975"/>
              <a:gd name="connsiteX2" fmla="*/ 2181225 w 2876550"/>
              <a:gd name="connsiteY2" fmla="*/ 66675 h 561975"/>
              <a:gd name="connsiteX3" fmla="*/ 1733550 w 2876550"/>
              <a:gd name="connsiteY3" fmla="*/ 0 h 561975"/>
              <a:gd name="connsiteX4" fmla="*/ 1295400 w 2876550"/>
              <a:gd name="connsiteY4" fmla="*/ 9525 h 561975"/>
              <a:gd name="connsiteX5" fmla="*/ 885825 w 2876550"/>
              <a:gd name="connsiteY5" fmla="*/ 95250 h 561975"/>
              <a:gd name="connsiteX6" fmla="*/ 400050 w 2876550"/>
              <a:gd name="connsiteY6" fmla="*/ 285750 h 561975"/>
              <a:gd name="connsiteX7" fmla="*/ 0 w 2876550"/>
              <a:gd name="connsiteY7"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50" h="561975">
                <a:moveTo>
                  <a:pt x="2876550" y="342900"/>
                </a:moveTo>
                <a:cubicBezTo>
                  <a:pt x="2777331" y="289719"/>
                  <a:pt x="2678113" y="236538"/>
                  <a:pt x="2562225" y="190500"/>
                </a:cubicBezTo>
                <a:cubicBezTo>
                  <a:pt x="2446337" y="144462"/>
                  <a:pt x="2319338" y="98425"/>
                  <a:pt x="2181225" y="66675"/>
                </a:cubicBezTo>
                <a:cubicBezTo>
                  <a:pt x="2043112" y="34925"/>
                  <a:pt x="1881187" y="9525"/>
                  <a:pt x="1733550" y="0"/>
                </a:cubicBezTo>
                <a:cubicBezTo>
                  <a:pt x="1585913" y="-9525"/>
                  <a:pt x="1436687" y="-6350"/>
                  <a:pt x="1295400" y="9525"/>
                </a:cubicBezTo>
                <a:cubicBezTo>
                  <a:pt x="1154113" y="25400"/>
                  <a:pt x="1035050" y="49213"/>
                  <a:pt x="885825" y="95250"/>
                </a:cubicBezTo>
                <a:cubicBezTo>
                  <a:pt x="736600" y="141287"/>
                  <a:pt x="547688" y="207962"/>
                  <a:pt x="400050" y="285750"/>
                </a:cubicBezTo>
                <a:cubicBezTo>
                  <a:pt x="252412" y="363538"/>
                  <a:pt x="126206" y="462756"/>
                  <a:pt x="0" y="561975"/>
                </a:cubicBezTo>
              </a:path>
            </a:pathLst>
          </a:custGeom>
          <a:noFill/>
          <a:ln w="69850">
            <a:solidFill>
              <a:srgbClr val="0000FF"/>
            </a:solidFill>
            <a:tailEnd type="stealth"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9" name="Straight Connector 8"/>
          <p:cNvCxnSpPr/>
          <p:nvPr/>
        </p:nvCxnSpPr>
        <p:spPr>
          <a:xfrm flipV="1">
            <a:off x="8525019" y="3898502"/>
            <a:ext cx="314633" cy="146685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7277244" y="4860528"/>
            <a:ext cx="1247775" cy="5048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201352" y="2254701"/>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572827" y="2559501"/>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66797" y="1902281"/>
            <a:ext cx="876479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It is easy to show that the second term in eqn. 1 is much larger than the first.  </a:t>
            </a:r>
          </a:p>
        </p:txBody>
      </p:sp>
      <mc:AlternateContent xmlns:mc="http://schemas.openxmlformats.org/markup-compatibility/2006">
        <mc:Choice xmlns:a14="http://schemas.microsoft.com/office/drawing/2010/main" Requires="a14">
          <p:sp>
            <p:nvSpPr>
              <p:cNvPr id="17" name="Rectangle 16"/>
              <p:cNvSpPr/>
              <p:nvPr/>
            </p:nvSpPr>
            <p:spPr>
              <a:xfrm>
                <a:off x="666797" y="2250457"/>
                <a:ext cx="2599301"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2.    </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den>
                      </m:f>
                    </m:oMath>
                  </m:oMathPara>
                </a14:m>
                <a:endParaRPr lang="en-US" sz="1600" dirty="0">
                  <a:solidFill>
                    <a:srgbClr val="0000FF"/>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666797" y="2250457"/>
                <a:ext cx="2599301" cy="554960"/>
              </a:xfrm>
              <a:prstGeom prst="rect">
                <a:avLst/>
              </a:prstGeom>
              <a:blipFill>
                <a:blip r:embed="rId4"/>
                <a:stretch>
                  <a:fillRect/>
                </a:stretch>
              </a:blipFill>
            </p:spPr>
            <p:txBody>
              <a:bodyPr/>
              <a:lstStyle/>
              <a:p>
                <a:r>
                  <a:rPr lang="en-US">
                    <a:noFill/>
                  </a:rPr>
                  <a:t> </a:t>
                </a:r>
              </a:p>
            </p:txBody>
          </p:sp>
        </mc:Fallback>
      </mc:AlternateContent>
      <p:sp>
        <p:nvSpPr>
          <p:cNvPr id="21" name="TextBox 20"/>
          <p:cNvSpPr txBox="1"/>
          <p:nvPr/>
        </p:nvSpPr>
        <p:spPr>
          <a:xfrm>
            <a:off x="8029872" y="2254702"/>
            <a:ext cx="733425" cy="338554"/>
          </a:xfrm>
          <a:prstGeom prst="rect">
            <a:avLst/>
          </a:prstGeom>
          <a:noFill/>
        </p:spPr>
        <p:txBody>
          <a:bodyPr wrap="square" rtlCol="0">
            <a:spAutoFit/>
          </a:bodyPr>
          <a:lstStyle/>
          <a:p>
            <a:r>
              <a:rPr lang="en-US" sz="1600" b="1" dirty="0">
                <a:solidFill>
                  <a:srgbClr val="0000FF"/>
                </a:solidFill>
              </a:rPr>
              <a:t>W</a:t>
            </a:r>
          </a:p>
        </p:txBody>
      </p:sp>
      <p:sp>
        <p:nvSpPr>
          <p:cNvPr id="23" name="TextBox 22"/>
          <p:cNvSpPr txBox="1"/>
          <p:nvPr/>
        </p:nvSpPr>
        <p:spPr>
          <a:xfrm>
            <a:off x="7886844" y="4382045"/>
            <a:ext cx="733425" cy="338554"/>
          </a:xfrm>
          <a:prstGeom prst="rect">
            <a:avLst/>
          </a:prstGeom>
          <a:noFill/>
        </p:spPr>
        <p:txBody>
          <a:bodyPr wrap="square" rtlCol="0">
            <a:spAutoFit/>
          </a:bodyPr>
          <a:lstStyle/>
          <a:p>
            <a:r>
              <a:rPr lang="en-US" sz="1600" b="1" dirty="0">
                <a:solidFill>
                  <a:srgbClr val="0000FF"/>
                </a:solidFill>
              </a:rPr>
              <a:t>T</a:t>
            </a:r>
          </a:p>
        </p:txBody>
      </p:sp>
      <p:sp>
        <p:nvSpPr>
          <p:cNvPr id="25" name="TextBox 24"/>
          <p:cNvSpPr txBox="1"/>
          <p:nvPr/>
        </p:nvSpPr>
        <p:spPr>
          <a:xfrm>
            <a:off x="765631" y="3054802"/>
            <a:ext cx="510920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So, we can write:</a:t>
            </a:r>
          </a:p>
        </p:txBody>
      </p:sp>
      <mc:AlternateContent xmlns:mc="http://schemas.openxmlformats.org/markup-compatibility/2006">
        <mc:Choice xmlns:a14="http://schemas.microsoft.com/office/drawing/2010/main" Requires="a14">
          <p:sp>
            <p:nvSpPr>
              <p:cNvPr id="3" name="Rectangle 2"/>
              <p:cNvSpPr/>
              <p:nvPr/>
            </p:nvSpPr>
            <p:spPr>
              <a:xfrm>
                <a:off x="641877" y="3466310"/>
                <a:ext cx="2593402"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3.   </m:t>
                      </m:r>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m:t>
                      </m:r>
                      <m:sSub>
                        <m:sSubPr>
                          <m:ctrlPr>
                            <a:rPr lang="en-US" sz="1600" i="1">
                              <a:solidFill>
                                <a:srgbClr val="0000FF"/>
                              </a:solidFill>
                              <a:latin typeface="Cambria Math" panose="02040503050406030204" pitchFamily="18" charset="0"/>
                            </a:rPr>
                          </m:ctrlPr>
                        </m:sSubPr>
                        <m:e>
                          <m:r>
                            <m:rPr>
                              <m:sty m:val="p"/>
                            </m:rPr>
                            <a:rPr lang="en-US" sz="1600">
                              <a:solidFill>
                                <a:srgbClr val="0000FF"/>
                              </a:solidFill>
                              <a:latin typeface="Cambria Math"/>
                            </a:rPr>
                            <m:t>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r>
                            <a:rPr lang="en-US" sz="1600">
                              <a:solidFill>
                                <a:srgbClr val="0000FF"/>
                              </a:solidFill>
                              <a:latin typeface="Cambria Math"/>
                            </a:rPr>
                            <m:t> </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r>
                            <a:rPr lang="en-US" sz="1600">
                              <a:solidFill>
                                <a:srgbClr val="0000FF"/>
                              </a:solidFill>
                              <a:latin typeface="Cambria Math"/>
                            </a:rPr>
                            <m:t> </m:t>
                          </m:r>
                        </m:den>
                      </m:f>
                    </m:oMath>
                  </m:oMathPara>
                </a14:m>
                <a:endParaRPr lang="en-US" sz="1600" dirty="0">
                  <a:solidFill>
                    <a:srgbClr val="0000FF"/>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641877" y="3466310"/>
                <a:ext cx="2593402" cy="5549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p:cNvSpPr/>
              <p:nvPr/>
            </p:nvSpPr>
            <p:spPr>
              <a:xfrm>
                <a:off x="641877" y="1123298"/>
                <a:ext cx="3340210"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 1.    </m:t>
                      </m:r>
                      <m:sSub>
                        <m:sSubPr>
                          <m:ctrlPr>
                            <a:rPr lang="en-US" sz="1600" i="1">
                              <a:solidFill>
                                <a:srgbClr val="0000FF"/>
                              </a:solidFill>
                              <a:latin typeface="Cambria Math" panose="02040503050406030204" pitchFamily="18" charset="0"/>
                            </a:rPr>
                          </m:ctrlPr>
                        </m:sSubPr>
                        <m:e>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den>
                      </m:f>
                    </m:oMath>
                  </m:oMathPara>
                </a14:m>
                <a:endParaRPr lang="en-US" sz="1600" dirty="0">
                  <a:solidFill>
                    <a:srgbClr val="0000FF"/>
                  </a:solidFill>
                  <a:latin typeface="Bookshelf Symbol 7" panose="05010101010101010101" pitchFamily="2" charset="2"/>
                  <a:cs typeface="Arial" panose="020B0604020202020204" pitchFamily="34" charset="0"/>
                </a:endParaRPr>
              </a:p>
            </p:txBody>
          </p:sp>
        </mc:Choice>
        <mc:Fallback>
          <p:sp>
            <p:nvSpPr>
              <p:cNvPr id="27" name="Rectangle 26"/>
              <p:cNvSpPr>
                <a:spLocks noRot="1" noChangeAspect="1" noMove="1" noResize="1" noEditPoints="1" noAdjustHandles="1" noChangeArrowheads="1" noChangeShapeType="1" noTextEdit="1"/>
              </p:cNvSpPr>
              <p:nvPr/>
            </p:nvSpPr>
            <p:spPr>
              <a:xfrm>
                <a:off x="641877" y="1123298"/>
                <a:ext cx="3340210" cy="554960"/>
              </a:xfrm>
              <a:prstGeom prst="rect">
                <a:avLst/>
              </a:prstGeom>
              <a:blipFill>
                <a:blip r:embed="rId6"/>
                <a:stretch>
                  <a:fillRect/>
                </a:stretch>
              </a:blipFill>
            </p:spPr>
            <p:txBody>
              <a:bodyPr/>
              <a:lstStyle/>
              <a:p>
                <a:r>
                  <a:rPr lang="en-US">
                    <a:noFill/>
                  </a:rPr>
                  <a:t> </a:t>
                </a:r>
              </a:p>
            </p:txBody>
          </p:sp>
        </mc:Fallback>
      </mc:AlternateContent>
      <p:sp>
        <p:nvSpPr>
          <p:cNvPr id="28" name="TextBox 27"/>
          <p:cNvSpPr txBox="1"/>
          <p:nvPr/>
        </p:nvSpPr>
        <p:spPr>
          <a:xfrm>
            <a:off x="666798" y="4289711"/>
            <a:ext cx="554735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Solving this for R, yields a simple Specific Energy based ROP model:</a:t>
            </a:r>
          </a:p>
        </p:txBody>
      </p:sp>
      <mc:AlternateContent xmlns:mc="http://schemas.openxmlformats.org/markup-compatibility/2006">
        <mc:Choice xmlns:a14="http://schemas.microsoft.com/office/drawing/2010/main" Requires="a14">
          <p:sp>
            <p:nvSpPr>
              <p:cNvPr id="5" name="Rectangle 4"/>
              <p:cNvSpPr/>
              <p:nvPr/>
            </p:nvSpPr>
            <p:spPr>
              <a:xfrm>
                <a:off x="765630" y="4910703"/>
                <a:ext cx="2411749" cy="596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4.  </m:t>
                      </m:r>
                      <m:r>
                        <m:rPr>
                          <m:sty m:val="p"/>
                        </m:rPr>
                        <a:rPr lang="en-US" sz="1600">
                          <a:solidFill>
                            <a:srgbClr val="0000FF"/>
                          </a:solidFill>
                          <a:latin typeface="Cambria Math"/>
                        </a:rPr>
                        <m:t>ROP</m:t>
                      </m:r>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m:t>
                          </m:r>
                          <m:sSub>
                            <m:sSubPr>
                              <m:ctrlPr>
                                <a:rPr lang="en-US" sz="1600" i="1">
                                  <a:solidFill>
                                    <a:srgbClr val="0000FF"/>
                                  </a:solidFill>
                                  <a:latin typeface="Cambria Math" panose="02040503050406030204" pitchFamily="18" charset="0"/>
                                </a:rPr>
                              </m:ctrlPr>
                            </m:sSubPr>
                            <m:e>
                              <m:r>
                                <m:rPr>
                                  <m:sty m:val="p"/>
                                </m:rPr>
                                <a:rPr lang="en-US" sz="1600">
                                  <a:solidFill>
                                    <a:srgbClr val="0000FF"/>
                                  </a:solidFill>
                                  <a:latin typeface="Cambria Math"/>
                                </a:rPr>
                                <m:t>E</m:t>
                              </m:r>
                            </m:e>
                            <m:sub>
                              <m:r>
                                <m:rPr>
                                  <m:sty m:val="p"/>
                                </m:rPr>
                                <a:rPr lang="en-US" sz="1600">
                                  <a:solidFill>
                                    <a:srgbClr val="0000FF"/>
                                  </a:solidFill>
                                  <a:latin typeface="Cambria Math"/>
                                </a:rPr>
                                <m:t>c</m:t>
                              </m:r>
                            </m:sub>
                          </m:sSub>
                          <m:r>
                            <a:rPr lang="en-US" sz="1600">
                              <a:solidFill>
                                <a:srgbClr val="0000FF"/>
                              </a:solidFill>
                              <a:latin typeface="Cambria Math"/>
                            </a:rPr>
                            <m:t> </m:t>
                          </m:r>
                          <m:r>
                            <a:rPr lang="en-AU" sz="1600">
                              <a:solidFill>
                                <a:srgbClr val="0000FF"/>
                              </a:solidFill>
                              <a:latin typeface="Cambria Math" panose="02040503050406030204" pitchFamily="18" charset="0"/>
                            </a:rPr>
                            <m:t>∗</m:t>
                          </m:r>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den>
                      </m:f>
                    </m:oMath>
                  </m:oMathPara>
                </a14:m>
                <a:endParaRPr lang="en-US" sz="1600" dirty="0">
                  <a:solidFill>
                    <a:srgbClr val="0000FF"/>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765630" y="4910703"/>
                <a:ext cx="2411749" cy="596510"/>
              </a:xfrm>
              <a:prstGeom prst="rect">
                <a:avLst/>
              </a:prstGeom>
              <a:blipFill>
                <a:blip r:embed="rId7"/>
                <a:stretch>
                  <a:fillRect/>
                </a:stretch>
              </a:blipFill>
            </p:spPr>
            <p:txBody>
              <a:bodyPr/>
              <a:lstStyle/>
              <a:p>
                <a:r>
                  <a:rPr lang="en-US">
                    <a:noFill/>
                  </a:rPr>
                  <a:t> </a:t>
                </a:r>
              </a:p>
            </p:txBody>
          </p:sp>
        </mc:Fallback>
      </mc:AlternateContent>
      <p:sp>
        <p:nvSpPr>
          <p:cNvPr id="29" name="TextBox 28"/>
          <p:cNvSpPr txBox="1"/>
          <p:nvPr/>
        </p:nvSpPr>
        <p:spPr>
          <a:xfrm>
            <a:off x="765631" y="5779811"/>
            <a:ext cx="6632034" cy="523220"/>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Equation 4 is important because it indicates that ROP is caused primarily by torque.  </a:t>
            </a:r>
          </a:p>
        </p:txBody>
      </p:sp>
    </p:spTree>
    <p:extLst>
      <p:ext uri="{BB962C8B-B14F-4D97-AF65-F5344CB8AC3E}">
        <p14:creationId xmlns:p14="http://schemas.microsoft.com/office/powerpoint/2010/main" val="18010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5" grpId="0"/>
      <p:bldP spid="3" grpId="0"/>
      <p:bldP spid="27" grpId="0"/>
      <p:bldP spid="28" grpId="0"/>
      <p:bldP spid="5"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0583" y="5994401"/>
            <a:ext cx="1219200" cy="5551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917121" y="360141"/>
            <a:ext cx="8229600" cy="387798"/>
          </a:xfrm>
        </p:spPr>
        <p:txBody>
          <a:bodyPr/>
          <a:lstStyle/>
          <a:p>
            <a:pPr eaLnBrk="1" hangingPunct="1"/>
            <a:r>
              <a:rPr lang="en-US" sz="2800" dirty="0">
                <a:latin typeface="Symbol" panose="05050102010706020507" pitchFamily="18" charset="2"/>
                <a:ea typeface="ＭＳ Ｐゴシック"/>
                <a:cs typeface="ＭＳ Ｐゴシック"/>
              </a:rPr>
              <a:t>m</a:t>
            </a:r>
            <a:r>
              <a:rPr lang="en-US" sz="1800" dirty="0">
                <a:latin typeface="Arial" charset="0"/>
                <a:ea typeface="ＭＳ Ｐゴシック"/>
                <a:cs typeface="ＭＳ Ｐゴシック"/>
              </a:rPr>
              <a:t> and Bit Weight</a:t>
            </a:r>
            <a:endParaRPr lang="en-US" sz="1800" baseline="-25000" dirty="0">
              <a:latin typeface="Arial" charset="0"/>
              <a:ea typeface="ＭＳ Ｐゴシック"/>
              <a:cs typeface="ＭＳ Ｐゴシック"/>
            </a:endParaRPr>
          </a:p>
        </p:txBody>
      </p:sp>
      <mc:AlternateContent xmlns:mc="http://schemas.openxmlformats.org/markup-compatibility/2006">
        <mc:Choice xmlns:a14="http://schemas.microsoft.com/office/drawing/2010/main" Requires="a14">
          <p:sp>
            <p:nvSpPr>
              <p:cNvPr id="22" name="Rectangle 21"/>
              <p:cNvSpPr/>
              <p:nvPr/>
            </p:nvSpPr>
            <p:spPr>
              <a:xfrm>
                <a:off x="695825" y="1186114"/>
                <a:ext cx="3911299" cy="525528"/>
              </a:xfrm>
              <a:prstGeom prst="rect">
                <a:avLst/>
              </a:prstGeom>
            </p:spPr>
            <p:txBody>
              <a:bodyPr wrap="square">
                <a:spAutoFit/>
              </a:bodyPr>
              <a:lstStyle/>
              <a:p>
                <a14:m>
                  <m:oMath xmlns:m="http://schemas.openxmlformats.org/officeDocument/2006/math">
                    <m:r>
                      <a:rPr lang="en-US" sz="1800">
                        <a:solidFill>
                          <a:srgbClr val="0000FF"/>
                        </a:solidFill>
                        <a:latin typeface="Cambria Math"/>
                      </a:rPr>
                      <m:t>4.   </m:t>
                    </m:r>
                    <m:r>
                      <m:rPr>
                        <m:sty m:val="p"/>
                      </m:rPr>
                      <a:rPr lang="en-US" sz="1800">
                        <a:solidFill>
                          <a:srgbClr val="0000FF"/>
                        </a:solidFill>
                        <a:latin typeface="Cambria Math"/>
                      </a:rPr>
                      <m:t>ROP</m:t>
                    </m:r>
                    <m:r>
                      <a:rPr lang="en-US" sz="1800">
                        <a:solidFill>
                          <a:srgbClr val="0000FF"/>
                        </a:solidFill>
                        <a:latin typeface="Cambria Math"/>
                      </a:rPr>
                      <m:t>≅(</m:t>
                    </m:r>
                    <m:f>
                      <m:fPr>
                        <m:ctrlPr>
                          <a:rPr lang="en-US" sz="1800" i="1">
                            <a:solidFill>
                              <a:srgbClr val="0000FF"/>
                            </a:solidFill>
                            <a:latin typeface="Cambria Math" panose="02040503050406030204" pitchFamily="18" charset="0"/>
                          </a:rPr>
                        </m:ctrlPr>
                      </m:fPr>
                      <m:num>
                        <m:r>
                          <a:rPr lang="en-US" sz="1800">
                            <a:solidFill>
                              <a:srgbClr val="0000FF"/>
                            </a:solidFill>
                            <a:latin typeface="Cambria Math"/>
                          </a:rPr>
                          <m:t>480</m:t>
                        </m:r>
                        <m:r>
                          <m:rPr>
                            <m:sty m:val="p"/>
                          </m:rPr>
                          <a:rPr lang="en-AU" sz="1800">
                            <a:solidFill>
                              <a:srgbClr val="0000FF"/>
                            </a:solidFill>
                            <a:latin typeface="Cambria Math" panose="02040503050406030204" pitchFamily="18" charset="0"/>
                          </a:rPr>
                          <m:t>RPM</m:t>
                        </m:r>
                      </m:num>
                      <m:den>
                        <m:r>
                          <m:rPr>
                            <m:sty m:val="p"/>
                          </m:rPr>
                          <a:rPr lang="en-AU" sz="1800">
                            <a:solidFill>
                              <a:srgbClr val="0000FF"/>
                            </a:solidFill>
                            <a:latin typeface="Cambria Math" panose="02040503050406030204" pitchFamily="18" charset="0"/>
                          </a:rPr>
                          <m:t>M</m:t>
                        </m:r>
                        <m:r>
                          <m:rPr>
                            <m:sty m:val="p"/>
                          </m:rPr>
                          <a:rPr lang="en-US" sz="1800">
                            <a:solidFill>
                              <a:srgbClr val="0000FF"/>
                            </a:solidFill>
                            <a:latin typeface="Cambria Math"/>
                          </a:rPr>
                          <m:t>S</m:t>
                        </m:r>
                        <m:sSub>
                          <m:sSubPr>
                            <m:ctrlPr>
                              <a:rPr lang="en-US" sz="1800" i="1">
                                <a:solidFill>
                                  <a:srgbClr val="0000FF"/>
                                </a:solidFill>
                                <a:latin typeface="Cambria Math" panose="02040503050406030204" pitchFamily="18" charset="0"/>
                              </a:rPr>
                            </m:ctrlPr>
                          </m:sSubPr>
                          <m:e>
                            <m:r>
                              <m:rPr>
                                <m:sty m:val="p"/>
                              </m:rPr>
                              <a:rPr lang="en-US" sz="1800">
                                <a:solidFill>
                                  <a:srgbClr val="0000FF"/>
                                </a:solidFill>
                                <a:latin typeface="Cambria Math"/>
                              </a:rPr>
                              <m:t>E</m:t>
                            </m:r>
                          </m:e>
                          <m:sub>
                            <m:r>
                              <m:rPr>
                                <m:sty m:val="p"/>
                              </m:rPr>
                              <a:rPr lang="en-US" sz="1800">
                                <a:solidFill>
                                  <a:srgbClr val="0000FF"/>
                                </a:solidFill>
                                <a:latin typeface="Cambria Math"/>
                              </a:rPr>
                              <m:t>c</m:t>
                            </m:r>
                          </m:sub>
                        </m:sSub>
                        <m:r>
                          <a:rPr lang="en-US" sz="1800">
                            <a:solidFill>
                              <a:srgbClr val="0000FF"/>
                            </a:solidFill>
                            <a:latin typeface="Cambria Math"/>
                          </a:rPr>
                          <m:t> </m:t>
                        </m:r>
                        <m:sSup>
                          <m:sSupPr>
                            <m:ctrlPr>
                              <a:rPr lang="en-US" sz="1800" i="1">
                                <a:solidFill>
                                  <a:srgbClr val="0000FF"/>
                                </a:solidFill>
                                <a:latin typeface="Cambria Math" panose="02040503050406030204" pitchFamily="18" charset="0"/>
                              </a:rPr>
                            </m:ctrlPr>
                          </m:sSupPr>
                          <m:e>
                            <m:r>
                              <m:rPr>
                                <m:sty m:val="p"/>
                              </m:rPr>
                              <a:rPr lang="en-US" sz="1800">
                                <a:solidFill>
                                  <a:srgbClr val="0000FF"/>
                                </a:solidFill>
                                <a:latin typeface="Cambria Math"/>
                              </a:rPr>
                              <m:t>D</m:t>
                            </m:r>
                          </m:e>
                          <m:sup>
                            <m:r>
                              <a:rPr lang="en-US" sz="1800">
                                <a:solidFill>
                                  <a:srgbClr val="0000FF"/>
                                </a:solidFill>
                                <a:latin typeface="Cambria Math"/>
                              </a:rPr>
                              <m:t>2</m:t>
                            </m:r>
                          </m:sup>
                        </m:sSup>
                      </m:den>
                    </m:f>
                  </m:oMath>
                </a14:m>
                <a:r>
                  <a:rPr lang="en-US" sz="1800" dirty="0">
                    <a:solidFill>
                      <a:srgbClr val="0000FF"/>
                    </a:solidFill>
                  </a:rPr>
                  <a:t>) *</a:t>
                </a:r>
                <a14:m>
                  <m:oMath xmlns:m="http://schemas.openxmlformats.org/officeDocument/2006/math">
                    <m:r>
                      <a:rPr lang="en-US" sz="1800">
                        <a:solidFill>
                          <a:srgbClr val="0000FF"/>
                        </a:solidFill>
                        <a:latin typeface="Cambria Math"/>
                      </a:rPr>
                      <m:t> </m:t>
                    </m:r>
                    <m:r>
                      <m:rPr>
                        <m:sty m:val="p"/>
                      </m:rPr>
                      <a:rPr lang="en-US" sz="1800">
                        <a:solidFill>
                          <a:srgbClr val="0000FF"/>
                        </a:solidFill>
                        <a:latin typeface="Cambria Math"/>
                      </a:rPr>
                      <m:t>T</m:t>
                    </m:r>
                    <m:r>
                      <m:rPr>
                        <m:sty m:val="p"/>
                      </m:rPr>
                      <a:rPr lang="en-AU" sz="1800">
                        <a:solidFill>
                          <a:srgbClr val="0000FF"/>
                        </a:solidFill>
                        <a:latin typeface="Cambria Math" panose="02040503050406030204" pitchFamily="18" charset="0"/>
                      </a:rPr>
                      <m:t>Q</m:t>
                    </m:r>
                  </m:oMath>
                </a14:m>
                <a:endParaRPr lang="en-US" sz="1800" dirty="0">
                  <a:solidFill>
                    <a:srgbClr val="0000FF"/>
                  </a:solidFill>
                </a:endParaRPr>
              </a:p>
            </p:txBody>
          </p:sp>
        </mc:Choice>
        <mc:Fallback>
          <p:sp>
            <p:nvSpPr>
              <p:cNvPr id="22" name="Rectangle 21"/>
              <p:cNvSpPr>
                <a:spLocks noRot="1" noChangeAspect="1" noMove="1" noResize="1" noEditPoints="1" noAdjustHandles="1" noChangeArrowheads="1" noChangeShapeType="1" noTextEdit="1"/>
              </p:cNvSpPr>
              <p:nvPr/>
            </p:nvSpPr>
            <p:spPr>
              <a:xfrm>
                <a:off x="695825" y="1186114"/>
                <a:ext cx="3911299" cy="525528"/>
              </a:xfrm>
              <a:prstGeom prst="rect">
                <a:avLst/>
              </a:prstGeom>
              <a:blipFill>
                <a:blip r:embed="rId3"/>
                <a:stretch>
                  <a:fillRect b="-8140"/>
                </a:stretch>
              </a:blipFill>
            </p:spPr>
            <p:txBody>
              <a:bodyPr/>
              <a:lstStyle/>
              <a:p>
                <a:r>
                  <a:rPr lang="en-US">
                    <a:noFill/>
                  </a:rPr>
                  <a:t> </a:t>
                </a:r>
              </a:p>
            </p:txBody>
          </p:sp>
        </mc:Fallback>
      </mc:AlternateContent>
      <p:sp>
        <p:nvSpPr>
          <p:cNvPr id="24" name="TextBox 23"/>
          <p:cNvSpPr txBox="1"/>
          <p:nvPr/>
        </p:nvSpPr>
        <p:spPr>
          <a:xfrm>
            <a:off x="695826" y="1984377"/>
            <a:ext cx="8404857"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Equation 4 indicates ROP is caused primarily by torque.</a:t>
            </a:r>
          </a:p>
          <a:p>
            <a:pPr marL="285750" indent="-285750">
              <a:buFont typeface="Arial" panose="020B0604020202020204" pitchFamily="34" charset="0"/>
              <a:buChar char="•"/>
            </a:pPr>
            <a:r>
              <a:rPr lang="en-US" sz="1600" dirty="0"/>
              <a:t>But there is not a “torque” knob in the doghouse that the driller can adjust to change the torque.</a:t>
            </a:r>
          </a:p>
          <a:p>
            <a:pPr marL="285750" indent="-285750">
              <a:buFont typeface="Arial" panose="020B0604020202020204" pitchFamily="34" charset="0"/>
              <a:buChar char="•"/>
            </a:pPr>
            <a:r>
              <a:rPr lang="en-US" sz="1600" dirty="0"/>
              <a:t>The driller controls the torque indirectly by changing the bit weight.</a:t>
            </a:r>
          </a:p>
          <a:p>
            <a:pPr marL="285750" indent="-285750">
              <a:buFont typeface="Arial" panose="020B0604020202020204" pitchFamily="34" charset="0"/>
              <a:buChar char="•"/>
            </a:pPr>
            <a:r>
              <a:rPr lang="en-US" sz="1600" dirty="0"/>
              <a:t>Rolf Pessier and Martyn Fear introduced a simple expression for estimating torque as a function of bit weight, based on a coulomb friction model of a disk rotating on a flat surface.</a:t>
            </a:r>
            <a:r>
              <a:rPr lang="en-US" sz="1600" baseline="30000" dirty="0"/>
              <a:t>2 </a:t>
            </a:r>
            <a:r>
              <a:rPr lang="en-US" sz="1600" dirty="0"/>
              <a:t> </a:t>
            </a:r>
          </a:p>
          <a:p>
            <a:pPr marL="285750" indent="-285750">
              <a:buFont typeface="Arial" panose="020B0604020202020204" pitchFamily="34" charset="0"/>
              <a:buChar char="•"/>
            </a:pPr>
            <a:endParaRPr lang="en-US" sz="1600" dirty="0"/>
          </a:p>
        </p:txBody>
      </p:sp>
      <mc:AlternateContent xmlns:mc="http://schemas.openxmlformats.org/markup-compatibility/2006">
        <mc:Choice xmlns:a14="http://schemas.microsoft.com/office/drawing/2010/main" Requires="a14">
          <p:sp>
            <p:nvSpPr>
              <p:cNvPr id="6" name="Rectangle 5"/>
              <p:cNvSpPr/>
              <p:nvPr/>
            </p:nvSpPr>
            <p:spPr>
              <a:xfrm>
                <a:off x="695825" y="3995193"/>
                <a:ext cx="28889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a:solidFill>
                            <a:srgbClr val="0000FF"/>
                          </a:solidFill>
                          <a:latin typeface="Cambria Math"/>
                        </a:rPr>
                        <m:t> 5.   </m:t>
                      </m:r>
                      <m:r>
                        <m:rPr>
                          <m:sty m:val="p"/>
                        </m:rPr>
                        <a:rPr lang="en-US" sz="1800">
                          <a:solidFill>
                            <a:srgbClr val="0000FF"/>
                          </a:solidFill>
                          <a:latin typeface="Cambria Math"/>
                        </a:rPr>
                        <m:t>TQ</m:t>
                      </m:r>
                      <m:r>
                        <a:rPr lang="en-US" sz="1800">
                          <a:solidFill>
                            <a:srgbClr val="0000FF"/>
                          </a:solidFill>
                          <a:latin typeface="Cambria Math"/>
                        </a:rPr>
                        <m:t>=</m:t>
                      </m:r>
                      <m:r>
                        <m:rPr>
                          <m:sty m:val="p"/>
                        </m:rPr>
                        <a:rPr lang="en-US" sz="1800">
                          <a:solidFill>
                            <a:srgbClr val="0000FF"/>
                          </a:solidFill>
                          <a:latin typeface="Cambria Math"/>
                        </a:rPr>
                        <m:t>μ</m:t>
                      </m:r>
                      <m:r>
                        <a:rPr lang="en-AU" sz="1800">
                          <a:solidFill>
                            <a:srgbClr val="0000FF"/>
                          </a:solidFill>
                          <a:latin typeface="Cambria Math" panose="02040503050406030204" pitchFamily="18" charset="0"/>
                        </a:rPr>
                        <m:t> ∗ </m:t>
                      </m:r>
                      <m:r>
                        <m:rPr>
                          <m:sty m:val="p"/>
                        </m:rPr>
                        <a:rPr lang="en-US" sz="1800">
                          <a:solidFill>
                            <a:srgbClr val="0000FF"/>
                          </a:solidFill>
                          <a:latin typeface="Cambria Math"/>
                        </a:rPr>
                        <m:t>W</m:t>
                      </m:r>
                      <m:r>
                        <m:rPr>
                          <m:sty m:val="p"/>
                        </m:rPr>
                        <a:rPr lang="en-AU" sz="1800">
                          <a:solidFill>
                            <a:srgbClr val="0000FF"/>
                          </a:solidFill>
                          <a:latin typeface="Cambria Math" panose="02040503050406030204" pitchFamily="18" charset="0"/>
                        </a:rPr>
                        <m:t>OB</m:t>
                      </m:r>
                      <m:r>
                        <a:rPr lang="en-AU" sz="1800">
                          <a:solidFill>
                            <a:srgbClr val="0000FF"/>
                          </a:solidFill>
                          <a:latin typeface="Cambria Math" panose="02040503050406030204" pitchFamily="18" charset="0"/>
                        </a:rPr>
                        <m:t> </m:t>
                      </m:r>
                      <m:r>
                        <m:rPr>
                          <m:sty m:val="p"/>
                        </m:rPr>
                        <a:rPr lang="en-AU" sz="1800">
                          <a:solidFill>
                            <a:srgbClr val="0000FF"/>
                          </a:solidFill>
                          <a:latin typeface="Cambria Math" panose="02040503050406030204" pitchFamily="18" charset="0"/>
                        </a:rPr>
                        <m:t>x</m:t>
                      </m:r>
                      <m:r>
                        <a:rPr lang="en-AU" sz="1800">
                          <a:solidFill>
                            <a:srgbClr val="0000FF"/>
                          </a:solidFill>
                          <a:latin typeface="Cambria Math" panose="02040503050406030204" pitchFamily="18" charset="0"/>
                        </a:rPr>
                        <m:t> </m:t>
                      </m:r>
                      <m:r>
                        <m:rPr>
                          <m:sty m:val="p"/>
                        </m:rPr>
                        <a:rPr lang="en-US" sz="1800">
                          <a:solidFill>
                            <a:srgbClr val="0000FF"/>
                          </a:solidFill>
                          <a:latin typeface="Cambria Math"/>
                        </a:rPr>
                        <m:t>D</m:t>
                      </m:r>
                      <m:r>
                        <a:rPr lang="en-US" sz="1800">
                          <a:solidFill>
                            <a:srgbClr val="0000FF"/>
                          </a:solidFill>
                          <a:latin typeface="Cambria Math"/>
                        </a:rPr>
                        <m:t>/36</m:t>
                      </m:r>
                    </m:oMath>
                  </m:oMathPara>
                </a14:m>
                <a:endParaRPr lang="en-US" sz="1800" dirty="0">
                  <a:solidFill>
                    <a:srgbClr val="0000FF"/>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695825" y="3995193"/>
                <a:ext cx="2888932" cy="369332"/>
              </a:xfrm>
              <a:prstGeom prst="rect">
                <a:avLst/>
              </a:prstGeom>
              <a:blipFill>
                <a:blip r:embed="rId4"/>
                <a:stretch>
                  <a:fillRect b="-6557"/>
                </a:stretch>
              </a:blipFill>
            </p:spPr>
            <p:txBody>
              <a:bodyPr/>
              <a:lstStyle/>
              <a:p>
                <a:r>
                  <a:rPr lang="en-US">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164" y="3762003"/>
            <a:ext cx="4130720" cy="2414302"/>
          </a:xfrm>
          <a:prstGeom prst="rect">
            <a:avLst/>
          </a:prstGeom>
        </p:spPr>
      </p:pic>
      <p:sp>
        <p:nvSpPr>
          <p:cNvPr id="10" name="TextBox 9"/>
          <p:cNvSpPr txBox="1"/>
          <p:nvPr/>
        </p:nvSpPr>
        <p:spPr>
          <a:xfrm>
            <a:off x="918708" y="6233181"/>
            <a:ext cx="8439149" cy="400110"/>
          </a:xfrm>
          <a:prstGeom prst="rect">
            <a:avLst/>
          </a:prstGeom>
          <a:solidFill>
            <a:srgbClr val="FFFFFF"/>
          </a:solidFill>
        </p:spPr>
        <p:txBody>
          <a:bodyPr wrap="square" rtlCol="0">
            <a:spAutoFit/>
          </a:bodyPr>
          <a:lstStyle/>
          <a:p>
            <a:r>
              <a:rPr lang="en-US" sz="1000" dirty="0"/>
              <a:t>2 Pessier, R.C. and Martyn Fear, “Quantifying Common Drilling Problems with Mechanical Specific Energy and a Bit-Specific Coefficient of Sliding Friction,” SPE 24584, 1992.</a:t>
            </a:r>
          </a:p>
        </p:txBody>
      </p:sp>
      <p:sp>
        <p:nvSpPr>
          <p:cNvPr id="32" name="TextBox 31"/>
          <p:cNvSpPr txBox="1"/>
          <p:nvPr/>
        </p:nvSpPr>
        <p:spPr>
          <a:xfrm>
            <a:off x="3070005" y="4472571"/>
            <a:ext cx="2421256" cy="553998"/>
          </a:xfrm>
          <a:prstGeom prst="rect">
            <a:avLst/>
          </a:prstGeom>
          <a:noFill/>
        </p:spPr>
        <p:txBody>
          <a:bodyPr wrap="square" rtlCol="0">
            <a:spAutoFit/>
          </a:bodyPr>
          <a:lstStyle/>
          <a:p>
            <a:r>
              <a:rPr lang="en-US" sz="1000" dirty="0">
                <a:solidFill>
                  <a:srgbClr val="0000FF"/>
                </a:solidFill>
              </a:rPr>
              <a:t>WOB = bit weight (</a:t>
            </a:r>
            <a:r>
              <a:rPr lang="en-US" sz="1000" dirty="0" err="1">
                <a:solidFill>
                  <a:srgbClr val="0000FF"/>
                </a:solidFill>
              </a:rPr>
              <a:t>lbf</a:t>
            </a:r>
            <a:r>
              <a:rPr lang="en-US" sz="1000" dirty="0">
                <a:solidFill>
                  <a:srgbClr val="0000FF"/>
                </a:solidFill>
              </a:rPr>
              <a:t>)</a:t>
            </a:r>
          </a:p>
          <a:p>
            <a:r>
              <a:rPr lang="en-US" sz="1000" dirty="0">
                <a:solidFill>
                  <a:srgbClr val="0000FF"/>
                </a:solidFill>
              </a:rPr>
              <a:t>TQ = bit torque  (</a:t>
            </a:r>
            <a:r>
              <a:rPr lang="en-US" sz="1000" dirty="0" err="1">
                <a:solidFill>
                  <a:srgbClr val="0000FF"/>
                </a:solidFill>
              </a:rPr>
              <a:t>ft-lbf</a:t>
            </a:r>
            <a:r>
              <a:rPr lang="en-US" sz="1000" dirty="0">
                <a:solidFill>
                  <a:srgbClr val="0000FF"/>
                </a:solidFill>
              </a:rPr>
              <a:t>)</a:t>
            </a:r>
          </a:p>
          <a:p>
            <a:r>
              <a:rPr lang="en-US" sz="1000" dirty="0">
                <a:solidFill>
                  <a:srgbClr val="0000FF"/>
                </a:solidFill>
              </a:rPr>
              <a:t>D = diameter of the borehole (in)</a:t>
            </a:r>
          </a:p>
        </p:txBody>
      </p:sp>
      <p:sp>
        <p:nvSpPr>
          <p:cNvPr id="33" name="TextBox 32"/>
          <p:cNvSpPr txBox="1"/>
          <p:nvPr/>
        </p:nvSpPr>
        <p:spPr>
          <a:xfrm>
            <a:off x="695824" y="5160642"/>
            <a:ext cx="671838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We call </a:t>
            </a:r>
            <a:r>
              <a:rPr lang="en-US" sz="1600" dirty="0">
                <a:latin typeface="Symbol" panose="05050102010706020507" pitchFamily="18" charset="2"/>
              </a:rPr>
              <a:t>m</a:t>
            </a:r>
            <a:r>
              <a:rPr lang="en-US" sz="1600" dirty="0"/>
              <a:t> the “aggressivity” of the bit.</a:t>
            </a:r>
          </a:p>
          <a:p>
            <a:pPr marL="285750" indent="-285750">
              <a:buFont typeface="Arial" panose="020B0604020202020204" pitchFamily="34" charset="0"/>
              <a:buChar char="•"/>
            </a:pPr>
            <a:r>
              <a:rPr lang="en-US" sz="1600" dirty="0"/>
              <a:t>Equations 4 and 5 together constitute a simple                  two-parameter drilling model. </a:t>
            </a:r>
          </a:p>
        </p:txBody>
      </p:sp>
    </p:spTree>
    <p:extLst>
      <p:ext uri="{BB962C8B-B14F-4D97-AF65-F5344CB8AC3E}">
        <p14:creationId xmlns:p14="http://schemas.microsoft.com/office/powerpoint/2010/main" val="5506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25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750"/>
                            </p:stCondLst>
                            <p:childTnLst>
                              <p:par>
                                <p:cTn id="12" presetID="10" presetClass="entr" presetSubtype="0" fill="hold" nodeType="afterEffect">
                                  <p:stCondLst>
                                    <p:cond delay="25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500"/>
                                        <p:tgtEl>
                                          <p:spTgt spid="2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fade">
                                      <p:cBhvr>
                                        <p:cTn id="19" dur="500"/>
                                        <p:tgtEl>
                                          <p:spTgt spid="2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xEl>
                                              <p:pRg st="3" end="3"/>
                                            </p:txEl>
                                          </p:spTgt>
                                        </p:tgtEl>
                                        <p:attrNameLst>
                                          <p:attrName>style.visibility</p:attrName>
                                        </p:attrNameLst>
                                      </p:cBhvr>
                                      <p:to>
                                        <p:strVal val="visible"/>
                                      </p:to>
                                    </p:set>
                                    <p:animEffect transition="in" filter="fade">
                                      <p:cBhvr>
                                        <p:cTn id="24" dur="500"/>
                                        <p:tgtEl>
                                          <p:spTgt spid="2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
                                            <p:txEl>
                                              <p:pRg st="1" end="1"/>
                                            </p:txEl>
                                          </p:spTgt>
                                        </p:tgtEl>
                                        <p:attrNameLst>
                                          <p:attrName>style.visibility</p:attrName>
                                        </p:attrNameLst>
                                      </p:cBhvr>
                                      <p:to>
                                        <p:strVal val="visible"/>
                                      </p:to>
                                    </p:set>
                                    <p:animEffect transition="in" filter="fade">
                                      <p:cBhvr>
                                        <p:cTn id="46"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P spid="10"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178378" y="565001"/>
            <a:ext cx="8229600" cy="284693"/>
          </a:xfrm>
        </p:spPr>
        <p:txBody>
          <a:bodyPr/>
          <a:lstStyle/>
          <a:p>
            <a:pPr eaLnBrk="1" hangingPunct="1"/>
            <a:r>
              <a:rPr lang="en-US" sz="2000" dirty="0">
                <a:latin typeface="+mn-lt"/>
                <a:ea typeface="ＭＳ Ｐゴシック"/>
                <a:cs typeface="ＭＳ Ｐゴシック"/>
              </a:rPr>
              <a:t>Two Term ROP Model </a:t>
            </a:r>
            <a:endParaRPr lang="en-US" sz="2000" baseline="-25000" dirty="0">
              <a:latin typeface="+mn-lt"/>
              <a:ea typeface="ＭＳ Ｐゴシック"/>
              <a:cs typeface="ＭＳ Ｐゴシック"/>
            </a:endParaRPr>
          </a:p>
        </p:txBody>
      </p:sp>
      <p:sp>
        <p:nvSpPr>
          <p:cNvPr id="24" name="TextBox 23"/>
          <p:cNvSpPr txBox="1"/>
          <p:nvPr/>
        </p:nvSpPr>
        <p:spPr>
          <a:xfrm>
            <a:off x="957083" y="1270910"/>
            <a:ext cx="8404857"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These two equations, copied from the previous slide,  constitute a simple two-parameter ROP model.  </a:t>
            </a:r>
          </a:p>
        </p:txBody>
      </p:sp>
      <p:sp>
        <p:nvSpPr>
          <p:cNvPr id="11" name="TextBox 10"/>
          <p:cNvSpPr txBox="1"/>
          <p:nvPr/>
        </p:nvSpPr>
        <p:spPr>
          <a:xfrm>
            <a:off x="1033283" y="4279176"/>
            <a:ext cx="8404857"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Equations 6 and 7 suggest (with some admitted over-simplification) that we can think of drilling as a two step process:</a:t>
            </a:r>
          </a:p>
          <a:p>
            <a:endParaRPr lang="en-US" sz="1800" dirty="0"/>
          </a:p>
          <a:p>
            <a:pPr marL="800100" lvl="1" indent="-342900">
              <a:buFont typeface="+mj-lt"/>
              <a:buAutoNum type="arabicPeriod"/>
            </a:pPr>
            <a:r>
              <a:rPr lang="en-US" sz="1800" dirty="0"/>
              <a:t>The driller applies weight.  The weight generates torque.</a:t>
            </a:r>
          </a:p>
          <a:p>
            <a:pPr marL="800100" lvl="1" indent="-342900">
              <a:buFont typeface="+mj-lt"/>
              <a:buAutoNum type="arabicPeriod"/>
            </a:pPr>
            <a:endParaRPr lang="en-US" sz="1800" dirty="0"/>
          </a:p>
          <a:p>
            <a:pPr marL="800100" lvl="1" indent="-342900">
              <a:buFont typeface="+mj-lt"/>
              <a:buAutoNum type="arabicPeriod"/>
            </a:pPr>
            <a:r>
              <a:rPr lang="en-US" sz="1800" dirty="0"/>
              <a:t>That torque causes ROP. </a:t>
            </a:r>
          </a:p>
        </p:txBody>
      </p:sp>
      <mc:AlternateContent xmlns:mc="http://schemas.openxmlformats.org/markup-compatibility/2006">
        <mc:Choice xmlns:a14="http://schemas.microsoft.com/office/drawing/2010/main" Requires="a14">
          <p:sp>
            <p:nvSpPr>
              <p:cNvPr id="12" name="Rectangle 11"/>
              <p:cNvSpPr/>
              <p:nvPr/>
            </p:nvSpPr>
            <p:spPr>
              <a:xfrm>
                <a:off x="957082" y="2230545"/>
                <a:ext cx="2705484" cy="535916"/>
              </a:xfrm>
              <a:prstGeom prst="rect">
                <a:avLst/>
              </a:prstGeom>
            </p:spPr>
            <p:txBody>
              <a:bodyPr wrap="none">
                <a:spAutoFit/>
              </a:bodyPr>
              <a:lstStyle/>
              <a:p>
                <a14:m>
                  <m:oMath xmlns:m="http://schemas.openxmlformats.org/officeDocument/2006/math">
                    <m:r>
                      <a:rPr lang="en-US" sz="2000">
                        <a:solidFill>
                          <a:srgbClr val="0000FF"/>
                        </a:solidFill>
                        <a:latin typeface="Cambria Math"/>
                      </a:rPr>
                      <m:t> 6.    </m:t>
                    </m:r>
                    <m:r>
                      <m:rPr>
                        <m:sty m:val="p"/>
                      </m:rPr>
                      <a:rPr lang="en-US" sz="2000">
                        <a:solidFill>
                          <a:srgbClr val="0000FF"/>
                        </a:solidFill>
                        <a:latin typeface="Cambria Math"/>
                      </a:rPr>
                      <m:t>TQ</m:t>
                    </m:r>
                    <m:r>
                      <a:rPr lang="en-US" sz="2000">
                        <a:solidFill>
                          <a:srgbClr val="0000FF"/>
                        </a:solidFill>
                        <a:latin typeface="Cambria Math"/>
                      </a:rPr>
                      <m:t>=(</m:t>
                    </m:r>
                    <m:f>
                      <m:fPr>
                        <m:ctrlPr>
                          <a:rPr lang="en-US" sz="2000" i="1">
                            <a:solidFill>
                              <a:srgbClr val="0000FF"/>
                            </a:solidFill>
                            <a:latin typeface="Cambria Math" panose="02040503050406030204" pitchFamily="18" charset="0"/>
                          </a:rPr>
                        </m:ctrlPr>
                      </m:fPr>
                      <m:num>
                        <m:r>
                          <m:rPr>
                            <m:sty m:val="p"/>
                          </m:rPr>
                          <a:rPr lang="en-US" sz="2000">
                            <a:solidFill>
                              <a:srgbClr val="0000FF"/>
                            </a:solidFill>
                            <a:latin typeface="Cambria Math"/>
                          </a:rPr>
                          <m:t>μD</m:t>
                        </m:r>
                      </m:num>
                      <m:den>
                        <m:r>
                          <a:rPr lang="en-US" sz="2000">
                            <a:solidFill>
                              <a:srgbClr val="0000FF"/>
                            </a:solidFill>
                            <a:latin typeface="Cambria Math"/>
                          </a:rPr>
                          <m:t>36</m:t>
                        </m:r>
                      </m:den>
                    </m:f>
                    <m:r>
                      <a:rPr lang="en-US" sz="2000">
                        <a:solidFill>
                          <a:srgbClr val="0000FF"/>
                        </a:solidFill>
                        <a:latin typeface="Cambria Math"/>
                      </a:rPr>
                      <m:t>)</m:t>
                    </m:r>
                  </m:oMath>
                </a14:m>
                <a:r>
                  <a:rPr lang="en-US" sz="2000" dirty="0">
                    <a:solidFill>
                      <a:srgbClr val="0000FF"/>
                    </a:solidFill>
                  </a:rPr>
                  <a:t> *</a:t>
                </a:r>
                <a14:m>
                  <m:oMath xmlns:m="http://schemas.openxmlformats.org/officeDocument/2006/math">
                    <m:r>
                      <a:rPr lang="en-US" sz="2000">
                        <a:solidFill>
                          <a:srgbClr val="0000FF"/>
                        </a:solidFill>
                        <a:latin typeface="Cambria Math"/>
                      </a:rPr>
                      <m:t>  </m:t>
                    </m:r>
                    <m:r>
                      <m:rPr>
                        <m:sty m:val="p"/>
                      </m:rPr>
                      <a:rPr lang="en-US" sz="2000">
                        <a:solidFill>
                          <a:srgbClr val="0000FF"/>
                        </a:solidFill>
                        <a:latin typeface="Cambria Math"/>
                      </a:rPr>
                      <m:t>W</m:t>
                    </m:r>
                    <m:r>
                      <m:rPr>
                        <m:sty m:val="p"/>
                      </m:rPr>
                      <a:rPr lang="en-AU" sz="2000">
                        <a:solidFill>
                          <a:srgbClr val="0000FF"/>
                        </a:solidFill>
                        <a:latin typeface="Cambria Math" panose="02040503050406030204" pitchFamily="18" charset="0"/>
                      </a:rPr>
                      <m:t>OB</m:t>
                    </m:r>
                  </m:oMath>
                </a14:m>
                <a:r>
                  <a:rPr lang="en-US" sz="2000" dirty="0">
                    <a:solidFill>
                      <a:srgbClr val="0000FF"/>
                    </a:solidFill>
                  </a:rPr>
                  <a:t> </a:t>
                </a:r>
              </a:p>
            </p:txBody>
          </p:sp>
        </mc:Choice>
        <mc:Fallback>
          <p:sp>
            <p:nvSpPr>
              <p:cNvPr id="12" name="Rectangle 11"/>
              <p:cNvSpPr>
                <a:spLocks noRot="1" noChangeAspect="1" noMove="1" noResize="1" noEditPoints="1" noAdjustHandles="1" noChangeArrowheads="1" noChangeShapeType="1" noTextEdit="1"/>
              </p:cNvSpPr>
              <p:nvPr/>
            </p:nvSpPr>
            <p:spPr>
              <a:xfrm>
                <a:off x="957082" y="2230545"/>
                <a:ext cx="2705484" cy="535916"/>
              </a:xfrm>
              <a:prstGeom prst="rect">
                <a:avLst/>
              </a:prstGeom>
              <a:blipFill>
                <a:blip r:embed="rId3"/>
                <a:stretch>
                  <a:fillRect b="-15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1033283" y="3192272"/>
                <a:ext cx="4068181" cy="573747"/>
              </a:xfrm>
              <a:prstGeom prst="rect">
                <a:avLst/>
              </a:prstGeom>
            </p:spPr>
            <p:txBody>
              <a:bodyPr wrap="square">
                <a:spAutoFit/>
              </a:bodyPr>
              <a:lstStyle/>
              <a:p>
                <a14:m>
                  <m:oMath xmlns:m="http://schemas.openxmlformats.org/officeDocument/2006/math">
                    <m:r>
                      <a:rPr lang="en-US" sz="2000">
                        <a:solidFill>
                          <a:srgbClr val="0000FF"/>
                        </a:solidFill>
                        <a:latin typeface="Cambria Math"/>
                      </a:rPr>
                      <m:t>7.    </m:t>
                    </m:r>
                    <m:r>
                      <m:rPr>
                        <m:sty m:val="p"/>
                      </m:rPr>
                      <a:rPr lang="en-US" sz="2000">
                        <a:solidFill>
                          <a:srgbClr val="0000FF"/>
                        </a:solidFill>
                        <a:latin typeface="Cambria Math"/>
                      </a:rPr>
                      <m:t>ROP</m:t>
                    </m:r>
                    <m:r>
                      <a:rPr lang="en-US" sz="2000">
                        <a:solidFill>
                          <a:srgbClr val="0000FF"/>
                        </a:solidFill>
                        <a:latin typeface="Cambria Math"/>
                      </a:rPr>
                      <m:t>≅(</m:t>
                    </m:r>
                    <m:f>
                      <m:fPr>
                        <m:ctrlPr>
                          <a:rPr lang="en-US" sz="2000" i="1">
                            <a:solidFill>
                              <a:srgbClr val="0000FF"/>
                            </a:solidFill>
                            <a:latin typeface="Cambria Math" panose="02040503050406030204" pitchFamily="18" charset="0"/>
                          </a:rPr>
                        </m:ctrlPr>
                      </m:fPr>
                      <m:num>
                        <m:r>
                          <a:rPr lang="en-US" sz="2000">
                            <a:solidFill>
                              <a:srgbClr val="0000FF"/>
                            </a:solidFill>
                            <a:latin typeface="Cambria Math"/>
                          </a:rPr>
                          <m:t>480</m:t>
                        </m:r>
                        <m:r>
                          <m:rPr>
                            <m:sty m:val="p"/>
                          </m:rPr>
                          <a:rPr lang="en-AU" sz="2000">
                            <a:solidFill>
                              <a:srgbClr val="0000FF"/>
                            </a:solidFill>
                            <a:latin typeface="Cambria Math" panose="02040503050406030204" pitchFamily="18" charset="0"/>
                          </a:rPr>
                          <m:t>RPM</m:t>
                        </m:r>
                      </m:num>
                      <m:den>
                        <m:r>
                          <m:rPr>
                            <m:sty m:val="p"/>
                          </m:rPr>
                          <a:rPr lang="en-AU" sz="2000">
                            <a:solidFill>
                              <a:srgbClr val="0000FF"/>
                            </a:solidFill>
                            <a:latin typeface="Cambria Math" panose="02040503050406030204" pitchFamily="18" charset="0"/>
                          </a:rPr>
                          <m:t>M</m:t>
                        </m:r>
                        <m:r>
                          <m:rPr>
                            <m:sty m:val="p"/>
                          </m:rPr>
                          <a:rPr lang="en-US" sz="2000">
                            <a:solidFill>
                              <a:srgbClr val="0000FF"/>
                            </a:solidFill>
                            <a:latin typeface="Cambria Math"/>
                          </a:rPr>
                          <m:t>S</m:t>
                        </m:r>
                        <m:sSub>
                          <m:sSubPr>
                            <m:ctrlPr>
                              <a:rPr lang="en-US" sz="2000" i="1">
                                <a:solidFill>
                                  <a:srgbClr val="0000FF"/>
                                </a:solidFill>
                                <a:latin typeface="Cambria Math" panose="02040503050406030204" pitchFamily="18" charset="0"/>
                              </a:rPr>
                            </m:ctrlPr>
                          </m:sSubPr>
                          <m:e>
                            <m:r>
                              <m:rPr>
                                <m:sty m:val="p"/>
                              </m:rPr>
                              <a:rPr lang="en-US" sz="2000">
                                <a:solidFill>
                                  <a:srgbClr val="0000FF"/>
                                </a:solidFill>
                                <a:latin typeface="Cambria Math"/>
                              </a:rPr>
                              <m:t>E</m:t>
                            </m:r>
                          </m:e>
                          <m:sub>
                            <m:r>
                              <m:rPr>
                                <m:sty m:val="p"/>
                              </m:rPr>
                              <a:rPr lang="en-US" sz="2000">
                                <a:solidFill>
                                  <a:srgbClr val="0000FF"/>
                                </a:solidFill>
                                <a:latin typeface="Cambria Math"/>
                              </a:rPr>
                              <m:t>c</m:t>
                            </m:r>
                          </m:sub>
                        </m:sSub>
                        <m:r>
                          <a:rPr lang="en-US" sz="2000">
                            <a:solidFill>
                              <a:srgbClr val="0000FF"/>
                            </a:solidFill>
                            <a:latin typeface="Cambria Math"/>
                          </a:rPr>
                          <m:t> </m:t>
                        </m:r>
                        <m:sSup>
                          <m:sSupPr>
                            <m:ctrlPr>
                              <a:rPr lang="en-US" sz="2000" i="1">
                                <a:solidFill>
                                  <a:srgbClr val="0000FF"/>
                                </a:solidFill>
                                <a:latin typeface="Cambria Math" panose="02040503050406030204" pitchFamily="18" charset="0"/>
                              </a:rPr>
                            </m:ctrlPr>
                          </m:sSupPr>
                          <m:e>
                            <m:r>
                              <m:rPr>
                                <m:sty m:val="p"/>
                              </m:rPr>
                              <a:rPr lang="en-US" sz="2000">
                                <a:solidFill>
                                  <a:srgbClr val="0000FF"/>
                                </a:solidFill>
                                <a:latin typeface="Cambria Math"/>
                              </a:rPr>
                              <m:t>D</m:t>
                            </m:r>
                          </m:e>
                          <m:sup>
                            <m:r>
                              <a:rPr lang="en-US" sz="2000">
                                <a:solidFill>
                                  <a:srgbClr val="0000FF"/>
                                </a:solidFill>
                                <a:latin typeface="Cambria Math"/>
                              </a:rPr>
                              <m:t>2</m:t>
                            </m:r>
                          </m:sup>
                        </m:sSup>
                      </m:den>
                    </m:f>
                  </m:oMath>
                </a14:m>
                <a:r>
                  <a:rPr lang="en-US" sz="2000" dirty="0">
                    <a:solidFill>
                      <a:srgbClr val="0000FF"/>
                    </a:solidFill>
                  </a:rPr>
                  <a:t>) *</a:t>
                </a:r>
                <a14:m>
                  <m:oMath xmlns:m="http://schemas.openxmlformats.org/officeDocument/2006/math">
                    <m:r>
                      <a:rPr lang="en-US" sz="2000">
                        <a:solidFill>
                          <a:srgbClr val="0000FF"/>
                        </a:solidFill>
                        <a:latin typeface="Cambria Math"/>
                      </a:rPr>
                      <m:t>  </m:t>
                    </m:r>
                    <m:r>
                      <m:rPr>
                        <m:sty m:val="p"/>
                      </m:rPr>
                      <a:rPr lang="en-US" sz="2000">
                        <a:solidFill>
                          <a:srgbClr val="0000FF"/>
                        </a:solidFill>
                        <a:latin typeface="Cambria Math"/>
                      </a:rPr>
                      <m:t>T</m:t>
                    </m:r>
                    <m:r>
                      <m:rPr>
                        <m:sty m:val="p"/>
                      </m:rPr>
                      <a:rPr lang="en-AU" sz="2000">
                        <a:solidFill>
                          <a:srgbClr val="0000FF"/>
                        </a:solidFill>
                        <a:latin typeface="Cambria Math" panose="02040503050406030204" pitchFamily="18" charset="0"/>
                      </a:rPr>
                      <m:t>Q</m:t>
                    </m:r>
                  </m:oMath>
                </a14:m>
                <a:endParaRPr lang="en-US" sz="2000" dirty="0">
                  <a:solidFill>
                    <a:srgbClr val="0000FF"/>
                  </a:solidFill>
                </a:endParaRPr>
              </a:p>
            </p:txBody>
          </p:sp>
        </mc:Choice>
        <mc:Fallback>
          <p:sp>
            <p:nvSpPr>
              <p:cNvPr id="13" name="Rectangle 12"/>
              <p:cNvSpPr>
                <a:spLocks noRot="1" noChangeAspect="1" noMove="1" noResize="1" noEditPoints="1" noAdjustHandles="1" noChangeArrowheads="1" noChangeShapeType="1" noTextEdit="1"/>
              </p:cNvSpPr>
              <p:nvPr/>
            </p:nvSpPr>
            <p:spPr>
              <a:xfrm>
                <a:off x="1033283" y="3192272"/>
                <a:ext cx="4068181" cy="573747"/>
              </a:xfrm>
              <a:prstGeom prst="rect">
                <a:avLst/>
              </a:prstGeom>
              <a:blipFill>
                <a:blip r:embed="rId4"/>
                <a:stretch>
                  <a:fillRect b="-8511"/>
                </a:stretch>
              </a:blipFill>
            </p:spPr>
            <p:txBody>
              <a:bodyPr/>
              <a:lstStyle/>
              <a:p>
                <a:r>
                  <a:rPr lang="en-US">
                    <a:noFill/>
                  </a:rPr>
                  <a:t> </a:t>
                </a:r>
              </a:p>
            </p:txBody>
          </p:sp>
        </mc:Fallback>
      </mc:AlternateContent>
      <p:sp>
        <p:nvSpPr>
          <p:cNvPr id="2" name="Oval 1"/>
          <p:cNvSpPr/>
          <p:nvPr/>
        </p:nvSpPr>
        <p:spPr>
          <a:xfrm>
            <a:off x="2865734" y="2130174"/>
            <a:ext cx="940786"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1331742" y="2128517"/>
            <a:ext cx="614818"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3511380" y="3133148"/>
            <a:ext cx="571670"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1399054" y="3145557"/>
            <a:ext cx="650570" cy="62046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Freeform 2"/>
          <p:cNvSpPr/>
          <p:nvPr/>
        </p:nvSpPr>
        <p:spPr>
          <a:xfrm>
            <a:off x="1946559" y="2130174"/>
            <a:ext cx="997449" cy="169346"/>
          </a:xfrm>
          <a:custGeom>
            <a:avLst/>
            <a:gdLst>
              <a:gd name="connsiteX0" fmla="*/ 1362075 w 1362075"/>
              <a:gd name="connsiteY0" fmla="*/ 125033 h 191708"/>
              <a:gd name="connsiteX1" fmla="*/ 676275 w 1362075"/>
              <a:gd name="connsiteY1" fmla="*/ 1208 h 191708"/>
              <a:gd name="connsiteX2" fmla="*/ 0 w 1362075"/>
              <a:gd name="connsiteY2" fmla="*/ 191708 h 191708"/>
            </a:gdLst>
            <a:ahLst/>
            <a:cxnLst>
              <a:cxn ang="0">
                <a:pos x="connsiteX0" y="connsiteY0"/>
              </a:cxn>
              <a:cxn ang="0">
                <a:pos x="connsiteX1" y="connsiteY1"/>
              </a:cxn>
              <a:cxn ang="0">
                <a:pos x="connsiteX2" y="connsiteY2"/>
              </a:cxn>
            </a:cxnLst>
            <a:rect l="l" t="t" r="r" b="b"/>
            <a:pathLst>
              <a:path w="1362075" h="191708">
                <a:moveTo>
                  <a:pt x="1362075" y="125033"/>
                </a:moveTo>
                <a:cubicBezTo>
                  <a:pt x="1132681" y="57564"/>
                  <a:pt x="903287" y="-9905"/>
                  <a:pt x="676275" y="1208"/>
                </a:cubicBezTo>
                <a:cubicBezTo>
                  <a:pt x="449262" y="12320"/>
                  <a:pt x="224631" y="102014"/>
                  <a:pt x="0" y="191708"/>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Freeform 17"/>
          <p:cNvSpPr/>
          <p:nvPr/>
        </p:nvSpPr>
        <p:spPr>
          <a:xfrm>
            <a:off x="2049624" y="3047659"/>
            <a:ext cx="1574208" cy="222882"/>
          </a:xfrm>
          <a:custGeom>
            <a:avLst/>
            <a:gdLst>
              <a:gd name="connsiteX0" fmla="*/ 1362075 w 1362075"/>
              <a:gd name="connsiteY0" fmla="*/ 125033 h 191708"/>
              <a:gd name="connsiteX1" fmla="*/ 676275 w 1362075"/>
              <a:gd name="connsiteY1" fmla="*/ 1208 h 191708"/>
              <a:gd name="connsiteX2" fmla="*/ 0 w 1362075"/>
              <a:gd name="connsiteY2" fmla="*/ 191708 h 191708"/>
            </a:gdLst>
            <a:ahLst/>
            <a:cxnLst>
              <a:cxn ang="0">
                <a:pos x="connsiteX0" y="connsiteY0"/>
              </a:cxn>
              <a:cxn ang="0">
                <a:pos x="connsiteX1" y="connsiteY1"/>
              </a:cxn>
              <a:cxn ang="0">
                <a:pos x="connsiteX2" y="connsiteY2"/>
              </a:cxn>
            </a:cxnLst>
            <a:rect l="l" t="t" r="r" b="b"/>
            <a:pathLst>
              <a:path w="1362075" h="191708">
                <a:moveTo>
                  <a:pt x="1362075" y="125033"/>
                </a:moveTo>
                <a:cubicBezTo>
                  <a:pt x="1132681" y="57564"/>
                  <a:pt x="903287" y="-9905"/>
                  <a:pt x="676275" y="1208"/>
                </a:cubicBezTo>
                <a:cubicBezTo>
                  <a:pt x="449262" y="12320"/>
                  <a:pt x="224631" y="102014"/>
                  <a:pt x="0" y="191708"/>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Freeform 3"/>
          <p:cNvSpPr/>
          <p:nvPr/>
        </p:nvSpPr>
        <p:spPr>
          <a:xfrm>
            <a:off x="1873250" y="2678616"/>
            <a:ext cx="1750582" cy="483767"/>
          </a:xfrm>
          <a:custGeom>
            <a:avLst/>
            <a:gdLst>
              <a:gd name="connsiteX0" fmla="*/ 0 w 1790700"/>
              <a:gd name="connsiteY0" fmla="*/ 0 h 485775"/>
              <a:gd name="connsiteX1" fmla="*/ 514350 w 1790700"/>
              <a:gd name="connsiteY1" fmla="*/ 276225 h 485775"/>
              <a:gd name="connsiteX2" fmla="*/ 1266825 w 1790700"/>
              <a:gd name="connsiteY2" fmla="*/ 228600 h 485775"/>
              <a:gd name="connsiteX3" fmla="*/ 1790700 w 1790700"/>
              <a:gd name="connsiteY3" fmla="*/ 485775 h 485775"/>
            </a:gdLst>
            <a:ahLst/>
            <a:cxnLst>
              <a:cxn ang="0">
                <a:pos x="connsiteX0" y="connsiteY0"/>
              </a:cxn>
              <a:cxn ang="0">
                <a:pos x="connsiteX1" y="connsiteY1"/>
              </a:cxn>
              <a:cxn ang="0">
                <a:pos x="connsiteX2" y="connsiteY2"/>
              </a:cxn>
              <a:cxn ang="0">
                <a:pos x="connsiteX3" y="connsiteY3"/>
              </a:cxn>
            </a:cxnLst>
            <a:rect l="l" t="t" r="r" b="b"/>
            <a:pathLst>
              <a:path w="1790700" h="485775">
                <a:moveTo>
                  <a:pt x="0" y="0"/>
                </a:moveTo>
                <a:cubicBezTo>
                  <a:pt x="151606" y="119062"/>
                  <a:pt x="303213" y="238125"/>
                  <a:pt x="514350" y="276225"/>
                </a:cubicBezTo>
                <a:cubicBezTo>
                  <a:pt x="725487" y="314325"/>
                  <a:pt x="1054100" y="193675"/>
                  <a:pt x="1266825" y="228600"/>
                </a:cubicBezTo>
                <a:cubicBezTo>
                  <a:pt x="1479550" y="263525"/>
                  <a:pt x="1635125" y="374650"/>
                  <a:pt x="1790700" y="485775"/>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519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10" presetClass="entr" presetSubtype="0" fill="hold" nodeType="afterEffect">
                                  <p:stCondLst>
                                    <p:cond delay="25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right)">
                                      <p:cBhvr>
                                        <p:cTn id="30" dur="1250"/>
                                        <p:tgtEl>
                                          <p:spTgt spid="3"/>
                                        </p:tgtEl>
                                      </p:cBhvr>
                                    </p:animEffect>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Effect transition="in" filter="fade">
                                      <p:cBhvr>
                                        <p:cTn id="39" dur="500"/>
                                        <p:tgtEl>
                                          <p:spTgt spid="11">
                                            <p:txEl>
                                              <p:pRg st="4" end="4"/>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1000"/>
                                        <p:tgtEl>
                                          <p:spTgt spid="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1500"/>
                            </p:stCondLst>
                            <p:childTnLst>
                              <p:par>
                                <p:cTn id="48" presetID="22" presetClass="entr" presetSubtype="2"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1000"/>
                                        <p:tgtEl>
                                          <p:spTgt spid="1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P spid="13" grpId="0"/>
      <p:bldP spid="2" grpId="0" animBg="1"/>
      <p:bldP spid="14" grpId="0" animBg="1"/>
      <p:bldP spid="15" grpId="0" animBg="1"/>
      <p:bldP spid="16" grpId="0" animBg="1"/>
      <p:bldP spid="3" grpId="0" animBg="1"/>
      <p:bldP spid="18"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050925" y="370525"/>
            <a:ext cx="8507413" cy="341632"/>
          </a:xfrm>
        </p:spPr>
        <p:txBody>
          <a:bodyPr/>
          <a:lstStyle/>
          <a:p>
            <a:pPr eaLnBrk="1" hangingPunct="1"/>
            <a:r>
              <a:rPr lang="en-US" sz="2400" dirty="0">
                <a:latin typeface="+mn-lt"/>
                <a:ea typeface="ＭＳ Ｐゴシック"/>
                <a:cs typeface="ＭＳ Ｐゴシック"/>
              </a:rPr>
              <a:t>Efficiency</a:t>
            </a:r>
            <a:endParaRPr lang="en-US" sz="2400" baseline="-25000" dirty="0">
              <a:latin typeface="+mn-lt"/>
              <a:ea typeface="ＭＳ Ｐゴシック"/>
              <a:cs typeface="ＭＳ Ｐゴシック"/>
            </a:endParaRPr>
          </a:p>
        </p:txBody>
      </p:sp>
      <p:sp>
        <p:nvSpPr>
          <p:cNvPr id="33" name="TextBox 32"/>
          <p:cNvSpPr txBox="1"/>
          <p:nvPr/>
        </p:nvSpPr>
        <p:spPr>
          <a:xfrm>
            <a:off x="973055" y="1056595"/>
            <a:ext cx="854718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Equation 3, repeated below, is a means to calculate the Specific Energy </a:t>
            </a:r>
            <a:r>
              <a:rPr lang="en-US" sz="1600" u="sng" dirty="0"/>
              <a:t>actually consumed</a:t>
            </a:r>
            <a:r>
              <a:rPr lang="en-US" sz="1600" dirty="0"/>
              <a:t>  in a drilling process, as a function of drilling parameters.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any given drilling environment (rock type and downhole stress) there is a minimum specific energy (</a:t>
            </a:r>
            <a:r>
              <a:rPr lang="en-US" sz="1600" dirty="0" err="1"/>
              <a:t>SE</a:t>
            </a:r>
            <a:r>
              <a:rPr lang="en-US" sz="1600" baseline="-25000" dirty="0" err="1"/>
              <a:t>m</a:t>
            </a:r>
            <a:r>
              <a:rPr lang="en-US" sz="1600" dirty="0"/>
              <a:t>) required to drill the rock efficiently.  </a:t>
            </a:r>
          </a:p>
          <a:p>
            <a:pPr marL="285750" indent="-285750">
              <a:buFont typeface="Arial" panose="020B0604020202020204" pitchFamily="34" charset="0"/>
              <a:buChar char="•"/>
            </a:pPr>
            <a:r>
              <a:rPr lang="en-US" sz="1600" dirty="0"/>
              <a:t>The Specific Energy actually consumed (</a:t>
            </a:r>
            <a:r>
              <a:rPr lang="en-US" sz="1600" dirty="0" err="1"/>
              <a:t>SE</a:t>
            </a:r>
            <a:r>
              <a:rPr lang="en-US" sz="1600" baseline="-25000" dirty="0" err="1"/>
              <a:t>c</a:t>
            </a:r>
            <a:r>
              <a:rPr lang="en-US" sz="1600" dirty="0"/>
              <a:t>) is usually higher than the minimum Specific Energy (</a:t>
            </a:r>
            <a:r>
              <a:rPr lang="en-US" sz="1600" dirty="0" err="1"/>
              <a:t>SE</a:t>
            </a:r>
            <a:r>
              <a:rPr lang="en-US" sz="1600" baseline="-25000" dirty="0" err="1"/>
              <a:t>m</a:t>
            </a:r>
            <a:r>
              <a:rPr lang="en-US" sz="1600" dirty="0"/>
              <a:t>).</a:t>
            </a:r>
          </a:p>
          <a:p>
            <a:pPr marL="285750" indent="-285750">
              <a:buFont typeface="Arial" panose="020B0604020202020204" pitchFamily="34" charset="0"/>
              <a:buChar char="•"/>
            </a:pPr>
            <a:r>
              <a:rPr lang="en-US" sz="1600" dirty="0"/>
              <a:t>We define a drilling efficiency as:  </a:t>
            </a:r>
          </a:p>
        </p:txBody>
      </p:sp>
      <mc:AlternateContent xmlns:mc="http://schemas.openxmlformats.org/markup-compatibility/2006">
        <mc:Choice xmlns:a14="http://schemas.microsoft.com/office/drawing/2010/main" Requires="a14">
          <p:sp>
            <p:nvSpPr>
              <p:cNvPr id="7" name="Rectangle 6"/>
              <p:cNvSpPr/>
              <p:nvPr/>
            </p:nvSpPr>
            <p:spPr>
              <a:xfrm>
                <a:off x="973056" y="1678332"/>
                <a:ext cx="2562112" cy="555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rgbClr val="0000FF"/>
                          </a:solidFill>
                          <a:latin typeface="Cambria Math"/>
                        </a:rPr>
                        <m:t>3.   </m:t>
                      </m:r>
                      <m:r>
                        <a:rPr lang="en-AU" sz="1600" i="1">
                          <a:solidFill>
                            <a:srgbClr val="0000FF"/>
                          </a:solidFill>
                          <a:latin typeface="Cambria Math" panose="02040503050406030204" pitchFamily="18" charset="0"/>
                        </a:rPr>
                        <m:t>𝑀</m:t>
                      </m:r>
                      <m:r>
                        <a:rPr lang="en-US" sz="1600" i="1">
                          <a:solidFill>
                            <a:srgbClr val="0000FF"/>
                          </a:solidFill>
                          <a:latin typeface="Cambria Math"/>
                        </a:rPr>
                        <m:t>𝑆</m:t>
                      </m:r>
                      <m:sSub>
                        <m:sSubPr>
                          <m:ctrlPr>
                            <a:rPr lang="en-US" sz="1600" i="1">
                              <a:solidFill>
                                <a:srgbClr val="0000FF"/>
                              </a:solidFill>
                              <a:latin typeface="Cambria Math" panose="02040503050406030204" pitchFamily="18" charset="0"/>
                            </a:rPr>
                          </m:ctrlPr>
                        </m:sSubPr>
                        <m:e>
                          <m:r>
                            <a:rPr lang="en-US" sz="1600" i="1">
                              <a:solidFill>
                                <a:srgbClr val="0000FF"/>
                              </a:solidFill>
                              <a:latin typeface="Cambria Math"/>
                            </a:rPr>
                            <m:t>𝐸</m:t>
                          </m:r>
                        </m:e>
                        <m:sub>
                          <m:r>
                            <a:rPr lang="en-US" sz="1600" i="1">
                              <a:solidFill>
                                <a:srgbClr val="0000FF"/>
                              </a:solidFill>
                              <a:latin typeface="Cambria Math"/>
                            </a:rPr>
                            <m:t>𝑐</m:t>
                          </m:r>
                        </m:sub>
                      </m:sSub>
                      <m:r>
                        <a:rPr lang="en-US" sz="1600" i="1">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i="1">
                              <a:solidFill>
                                <a:srgbClr val="0000FF"/>
                              </a:solidFill>
                              <a:latin typeface="Cambria Math"/>
                            </a:rPr>
                            <m:t>480</m:t>
                          </m:r>
                          <m:r>
                            <a:rPr lang="en-US" sz="1600" i="1">
                              <a:solidFill>
                                <a:srgbClr val="0000FF"/>
                              </a:solidFill>
                              <a:latin typeface="Cambria Math"/>
                            </a:rPr>
                            <m:t>𝑇𝑄</m:t>
                          </m:r>
                          <m:r>
                            <a:rPr lang="en-AU" sz="1600" i="1">
                              <a:solidFill>
                                <a:srgbClr val="0000FF"/>
                              </a:solidFill>
                              <a:latin typeface="Cambria Math" panose="02040503050406030204" pitchFamily="18" charset="0"/>
                            </a:rPr>
                            <m:t>∗</m:t>
                          </m:r>
                          <m:r>
                            <a:rPr lang="en-AU" sz="1600" i="1">
                              <a:solidFill>
                                <a:srgbClr val="0000FF"/>
                              </a:solidFill>
                              <a:latin typeface="Cambria Math" panose="02040503050406030204" pitchFamily="18" charset="0"/>
                            </a:rPr>
                            <m:t>𝑅𝑃𝑀</m:t>
                          </m:r>
                          <m:r>
                            <a:rPr lang="en-US" sz="1600" i="1">
                              <a:solidFill>
                                <a:srgbClr val="0000FF"/>
                              </a:solidFill>
                              <a:latin typeface="Cambria Math"/>
                            </a:rPr>
                            <m:t> </m:t>
                          </m:r>
                        </m:num>
                        <m:den>
                          <m:sSup>
                            <m:sSupPr>
                              <m:ctrlPr>
                                <a:rPr lang="en-US" sz="1600" i="1">
                                  <a:solidFill>
                                    <a:srgbClr val="0000FF"/>
                                  </a:solidFill>
                                  <a:latin typeface="Cambria Math" panose="02040503050406030204" pitchFamily="18" charset="0"/>
                                </a:rPr>
                              </m:ctrlPr>
                            </m:sSupPr>
                            <m:e>
                              <m:r>
                                <a:rPr lang="en-US" sz="1600" i="1">
                                  <a:solidFill>
                                    <a:srgbClr val="0000FF"/>
                                  </a:solidFill>
                                  <a:latin typeface="Cambria Math"/>
                                </a:rPr>
                                <m:t>𝐷</m:t>
                              </m:r>
                            </m:e>
                            <m:sup>
                              <m:r>
                                <a:rPr lang="en-US" sz="1600" i="1">
                                  <a:solidFill>
                                    <a:srgbClr val="0000FF"/>
                                  </a:solidFill>
                                  <a:latin typeface="Cambria Math"/>
                                </a:rPr>
                                <m:t>2</m:t>
                              </m:r>
                            </m:sup>
                          </m:sSup>
                          <m:r>
                            <a:rPr lang="en-US" sz="1600" i="1">
                              <a:solidFill>
                                <a:srgbClr val="0000FF"/>
                              </a:solidFill>
                              <a:latin typeface="Cambria Math"/>
                            </a:rPr>
                            <m:t>𝑅</m:t>
                          </m:r>
                          <m:r>
                            <a:rPr lang="en-AU" sz="1600" i="1">
                              <a:solidFill>
                                <a:srgbClr val="0000FF"/>
                              </a:solidFill>
                              <a:latin typeface="Cambria Math" panose="02040503050406030204" pitchFamily="18" charset="0"/>
                            </a:rPr>
                            <m:t>𝑂𝑃</m:t>
                          </m:r>
                          <m:r>
                            <a:rPr lang="en-US" sz="1600" i="1">
                              <a:solidFill>
                                <a:srgbClr val="0000FF"/>
                              </a:solidFill>
                              <a:latin typeface="Cambria Math"/>
                            </a:rPr>
                            <m:t> </m:t>
                          </m:r>
                        </m:den>
                      </m:f>
                    </m:oMath>
                  </m:oMathPara>
                </a14:m>
                <a:endParaRPr lang="en-US" sz="1600" dirty="0">
                  <a:solidFill>
                    <a:srgbClr val="0000FF"/>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973056" y="1678332"/>
                <a:ext cx="2562112" cy="5550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104042" y="4199552"/>
                <a:ext cx="177195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8.  </m:t>
                          </m:r>
                          <m:r>
                            <a:rPr lang="en-US" sz="1800" i="1">
                              <a:solidFill>
                                <a:srgbClr val="0000FF"/>
                              </a:solidFill>
                              <a:latin typeface="Cambria Math"/>
                            </a:rPr>
                            <m:t>𝐸</m:t>
                          </m:r>
                        </m:e>
                        <m:sub>
                          <m:r>
                            <a:rPr lang="en-US" sz="1800" i="1">
                              <a:solidFill>
                                <a:srgbClr val="0000FF"/>
                              </a:solidFill>
                              <a:latin typeface="Cambria Math"/>
                            </a:rPr>
                            <m:t>𝑓𝑓</m:t>
                          </m:r>
                        </m:sub>
                      </m:sSub>
                      <m:r>
                        <a:rPr lang="en-US" sz="1800" i="1">
                          <a:solidFill>
                            <a:srgbClr val="0000FF"/>
                          </a:solidFill>
                          <a:latin typeface="Cambria Math"/>
                        </a:rPr>
                        <m:t>=</m:t>
                      </m:r>
                      <m:f>
                        <m:fPr>
                          <m:ctrlPr>
                            <a:rPr lang="en-US" sz="1800" i="1">
                              <a:solidFill>
                                <a:srgbClr val="0000FF"/>
                              </a:solidFill>
                              <a:latin typeface="Cambria Math" panose="02040503050406030204" pitchFamily="18" charset="0"/>
                            </a:rPr>
                          </m:ctrlPr>
                        </m:fPr>
                        <m:num>
                          <m:r>
                            <a:rPr lang="en-AU" sz="1800" i="1">
                              <a:solidFill>
                                <a:srgbClr val="0000FF"/>
                              </a:solidFill>
                              <a:latin typeface="Cambria Math" panose="02040503050406030204" pitchFamily="18" charset="0"/>
                            </a:rPr>
                            <m:t>𝑀</m:t>
                          </m:r>
                          <m:r>
                            <a:rPr lang="en-US" sz="1800" i="1">
                              <a:solidFill>
                                <a:srgbClr val="0000FF"/>
                              </a:solidFill>
                              <a:latin typeface="Cambria Math"/>
                            </a:rPr>
                            <m:t>𝑆</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𝐸</m:t>
                              </m:r>
                            </m:e>
                            <m:sub>
                              <m:r>
                                <a:rPr lang="en-US" sz="1800" i="1">
                                  <a:solidFill>
                                    <a:srgbClr val="0000FF"/>
                                  </a:solidFill>
                                  <a:latin typeface="Cambria Math"/>
                                </a:rPr>
                                <m:t>𝑚</m:t>
                              </m:r>
                            </m:sub>
                          </m:sSub>
                        </m:num>
                        <m:den>
                          <m:r>
                            <a:rPr lang="en-AU" sz="1800" i="1">
                              <a:solidFill>
                                <a:srgbClr val="0000FF"/>
                              </a:solidFill>
                              <a:latin typeface="Cambria Math" panose="02040503050406030204" pitchFamily="18" charset="0"/>
                            </a:rPr>
                            <m:t>𝑀</m:t>
                          </m:r>
                          <m:r>
                            <a:rPr lang="en-US" sz="1800" i="1">
                              <a:solidFill>
                                <a:srgbClr val="0000FF"/>
                              </a:solidFill>
                              <a:latin typeface="Cambria Math"/>
                            </a:rPr>
                            <m:t>𝑆</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𝐸</m:t>
                              </m:r>
                            </m:e>
                            <m:sub>
                              <m:r>
                                <a:rPr lang="en-US" sz="1800" i="1">
                                  <a:solidFill>
                                    <a:srgbClr val="0000FF"/>
                                  </a:solidFill>
                                  <a:latin typeface="Cambria Math"/>
                                </a:rPr>
                                <m:t>𝑐</m:t>
                              </m:r>
                            </m:sub>
                          </m:sSub>
                        </m:den>
                      </m:f>
                    </m:oMath>
                  </m:oMathPara>
                </a14:m>
                <a:endParaRPr lang="en-US" sz="1800" dirty="0">
                  <a:solidFill>
                    <a:srgbClr val="0000FF"/>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1104042" y="4199552"/>
                <a:ext cx="1771959" cy="659540"/>
              </a:xfrm>
              <a:prstGeom prst="rect">
                <a:avLst/>
              </a:prstGeom>
              <a:blipFill>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5661170" y="3629786"/>
            <a:ext cx="3125642" cy="2830637"/>
          </a:xfrm>
          <a:prstGeom prst="rect">
            <a:avLst/>
          </a:prstGeom>
          <a:ln>
            <a:solidFill>
              <a:schemeClr val="tx1"/>
            </a:solidFill>
          </a:ln>
        </p:spPr>
      </p:pic>
      <p:sp>
        <p:nvSpPr>
          <p:cNvPr id="6" name="Rectangle 5"/>
          <p:cNvSpPr/>
          <p:nvPr/>
        </p:nvSpPr>
        <p:spPr>
          <a:xfrm>
            <a:off x="1636000" y="5426154"/>
            <a:ext cx="4025170" cy="923330"/>
          </a:xfrm>
          <a:prstGeom prst="rect">
            <a:avLst/>
          </a:prstGeom>
        </p:spPr>
        <p:txBody>
          <a:bodyPr wrap="square">
            <a:spAutoFit/>
          </a:bodyPr>
          <a:lstStyle/>
          <a:p>
            <a:pPr>
              <a:spcBef>
                <a:spcPct val="50000"/>
              </a:spcBef>
            </a:pPr>
            <a:r>
              <a:rPr lang="en-US" altLang="en-US" sz="900" dirty="0" err="1">
                <a:solidFill>
                  <a:srgbClr val="FF0000"/>
                </a:solidFill>
                <a:latin typeface="Comic Sans MS" panose="030F0702030302020204" pitchFamily="66" charset="0"/>
              </a:rPr>
              <a:t>MSE</a:t>
            </a:r>
            <a:r>
              <a:rPr lang="en-US" altLang="en-US" sz="900" baseline="-25000" dirty="0" err="1">
                <a:solidFill>
                  <a:srgbClr val="FF0000"/>
                </a:solidFill>
                <a:latin typeface="Comic Sans MS" panose="030F0702030302020204" pitchFamily="66" charset="0"/>
              </a:rPr>
              <a:t>m</a:t>
            </a:r>
            <a:r>
              <a:rPr lang="en-US" altLang="en-US" sz="900" dirty="0">
                <a:solidFill>
                  <a:srgbClr val="FF0000"/>
                </a:solidFill>
                <a:latin typeface="Comic Sans MS" panose="030F0702030302020204" pitchFamily="66" charset="0"/>
              </a:rPr>
              <a:t>: </a:t>
            </a:r>
          </a:p>
          <a:p>
            <a:pPr marL="285750" indent="-285750">
              <a:spcBef>
                <a:spcPct val="50000"/>
              </a:spcBef>
              <a:buFontTx/>
              <a:buChar char="-"/>
            </a:pPr>
            <a:r>
              <a:rPr lang="en-US" altLang="en-US" sz="900" dirty="0">
                <a:solidFill>
                  <a:srgbClr val="FF0000"/>
                </a:solidFill>
                <a:latin typeface="Comic Sans MS" panose="030F0702030302020204" pitchFamily="66" charset="0"/>
              </a:rPr>
              <a:t>Minimum MSE with which you could expect to drill this rock if you did everything right.  </a:t>
            </a:r>
          </a:p>
          <a:p>
            <a:pPr marL="285750" indent="-285750">
              <a:spcBef>
                <a:spcPct val="50000"/>
              </a:spcBef>
              <a:buFontTx/>
              <a:buChar char="-"/>
            </a:pPr>
            <a:r>
              <a:rPr lang="en-US" altLang="en-US" sz="900" dirty="0">
                <a:solidFill>
                  <a:srgbClr val="FF0000"/>
                </a:solidFill>
                <a:latin typeface="Comic Sans MS" panose="030F0702030302020204" pitchFamily="66" charset="0"/>
              </a:rPr>
              <a:t>Atmospheric pressure, </a:t>
            </a:r>
            <a:r>
              <a:rPr lang="en-US" altLang="en-US" sz="900" dirty="0" err="1">
                <a:solidFill>
                  <a:srgbClr val="FF0000"/>
                </a:solidFill>
                <a:latin typeface="Comic Sans MS" panose="030F0702030302020204" pitchFamily="66" charset="0"/>
              </a:rPr>
              <a:t>MSEm</a:t>
            </a:r>
            <a:r>
              <a:rPr lang="en-US" altLang="en-US" sz="900" dirty="0">
                <a:solidFill>
                  <a:srgbClr val="FF0000"/>
                </a:solidFill>
                <a:latin typeface="Comic Sans MS" panose="030F0702030302020204" pitchFamily="66" charset="0"/>
              </a:rPr>
              <a:t> happens to be numerically close to the UCS of the rock.</a:t>
            </a:r>
          </a:p>
        </p:txBody>
      </p:sp>
    </p:spTree>
    <p:extLst>
      <p:ext uri="{BB962C8B-B14F-4D97-AF65-F5344CB8AC3E}">
        <p14:creationId xmlns:p14="http://schemas.microsoft.com/office/powerpoint/2010/main" val="241627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animEffect transition="in" filter="fade">
                                      <p:cBhvr>
                                        <p:cTn id="15" dur="500"/>
                                        <p:tgtEl>
                                          <p:spTgt spid="3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xEl>
                                              <p:pRg st="6" end="6"/>
                                            </p:txEl>
                                          </p:spTgt>
                                        </p:tgtEl>
                                        <p:attrNameLst>
                                          <p:attrName>style.visibility</p:attrName>
                                        </p:attrNameLst>
                                      </p:cBhvr>
                                      <p:to>
                                        <p:strVal val="visible"/>
                                      </p:to>
                                    </p:set>
                                    <p:animEffect transition="in" filter="fade">
                                      <p:cBhvr>
                                        <p:cTn id="18" dur="500"/>
                                        <p:tgtEl>
                                          <p:spTgt spid="3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xEl>
                                              <p:pRg st="7" end="7"/>
                                            </p:txEl>
                                          </p:spTgt>
                                        </p:tgtEl>
                                        <p:attrNameLst>
                                          <p:attrName>style.visibility</p:attrName>
                                        </p:attrNameLst>
                                      </p:cBhvr>
                                      <p:to>
                                        <p:strVal val="visible"/>
                                      </p:to>
                                    </p:set>
                                    <p:animEffect transition="in" filter="fade">
                                      <p:cBhvr>
                                        <p:cTn id="23" dur="500"/>
                                        <p:tgtEl>
                                          <p:spTgt spid="3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08962" y="5753101"/>
            <a:ext cx="1609724" cy="9810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433" name="Title 1"/>
          <p:cNvSpPr>
            <a:spLocks noGrp="1"/>
          </p:cNvSpPr>
          <p:nvPr>
            <p:ph type="title"/>
          </p:nvPr>
        </p:nvSpPr>
        <p:spPr>
          <a:xfrm>
            <a:off x="1168400" y="465881"/>
            <a:ext cx="8507413" cy="398571"/>
          </a:xfrm>
        </p:spPr>
        <p:txBody>
          <a:bodyPr/>
          <a:lstStyle/>
          <a:p>
            <a:pPr eaLnBrk="1" hangingPunct="1"/>
            <a:r>
              <a:rPr lang="en-US" sz="2800" dirty="0">
                <a:latin typeface="+mn-lt"/>
                <a:ea typeface="ＭＳ Ｐゴシック"/>
                <a:cs typeface="ＭＳ Ｐゴシック"/>
              </a:rPr>
              <a:t>ROP in Terms of Penetration per Revolution </a:t>
            </a:r>
            <a:endParaRPr lang="en-US" sz="2800" baseline="-25000" dirty="0">
              <a:latin typeface="+mn-lt"/>
              <a:ea typeface="ＭＳ Ｐゴシック"/>
              <a:cs typeface="ＭＳ Ｐゴシック"/>
            </a:endParaRPr>
          </a:p>
        </p:txBody>
      </p:sp>
      <mc:AlternateContent xmlns:mc="http://schemas.openxmlformats.org/markup-compatibility/2006">
        <mc:Choice xmlns:a14="http://schemas.microsoft.com/office/drawing/2010/main" Requires="a14">
          <p:sp>
            <p:nvSpPr>
              <p:cNvPr id="6" name="Rectangle 5"/>
              <p:cNvSpPr/>
              <p:nvPr/>
            </p:nvSpPr>
            <p:spPr>
              <a:xfrm>
                <a:off x="848542" y="1617199"/>
                <a:ext cx="3508457" cy="670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FF"/>
                          </a:solidFill>
                          <a:latin typeface="Cambria Math"/>
                        </a:rPr>
                        <m:t> 9.   </m:t>
                      </m:r>
                      <m:r>
                        <a:rPr lang="en-AU" sz="2000" i="1">
                          <a:solidFill>
                            <a:srgbClr val="0000FF"/>
                          </a:solidFill>
                          <a:latin typeface="Cambria Math" panose="02040503050406030204" pitchFamily="18" charset="0"/>
                        </a:rPr>
                        <m:t>𝐷𝑂𝐶</m:t>
                      </m:r>
                      <m:r>
                        <a:rPr lang="en-US" sz="2000" i="1">
                          <a:solidFill>
                            <a:srgbClr val="0000FF"/>
                          </a:solidFill>
                          <a:latin typeface="Cambria Math"/>
                        </a:rPr>
                        <m:t>=</m:t>
                      </m:r>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𝑅𝑂𝑃</m:t>
                          </m:r>
                        </m:num>
                        <m:den>
                          <m:r>
                            <a:rPr lang="en-US" sz="2000" i="1">
                              <a:solidFill>
                                <a:srgbClr val="0000FF"/>
                              </a:solidFill>
                              <a:latin typeface="Cambria Math"/>
                            </a:rPr>
                            <m:t>5∗</m:t>
                          </m:r>
                          <m:r>
                            <a:rPr lang="en-US" sz="2000" i="1">
                              <a:solidFill>
                                <a:srgbClr val="0000FF"/>
                              </a:solidFill>
                              <a:latin typeface="Cambria Math"/>
                            </a:rPr>
                            <m:t>𝑅𝑃𝑀</m:t>
                          </m:r>
                        </m:den>
                      </m:f>
                    </m:oMath>
                  </m:oMathPara>
                </a14:m>
                <a:endParaRPr lang="en-US" sz="2000" dirty="0">
                  <a:solidFill>
                    <a:srgbClr val="0000FF"/>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848542" y="1617199"/>
                <a:ext cx="3508457" cy="670505"/>
              </a:xfrm>
              <a:prstGeom prst="rect">
                <a:avLst/>
              </a:prstGeom>
              <a:blipFill>
                <a:blip r:embed="rId3"/>
                <a:stretch>
                  <a:fillRect/>
                </a:stretch>
              </a:blipFill>
            </p:spPr>
            <p:txBody>
              <a:bodyPr/>
              <a:lstStyle/>
              <a:p>
                <a:r>
                  <a:rPr lang="en-US">
                    <a:noFill/>
                  </a:rPr>
                  <a:t> </a:t>
                </a:r>
              </a:p>
            </p:txBody>
          </p:sp>
        </mc:Fallback>
      </mc:AlternateContent>
      <p:sp>
        <p:nvSpPr>
          <p:cNvPr id="33" name="TextBox 32"/>
          <p:cNvSpPr txBox="1"/>
          <p:nvPr/>
        </p:nvSpPr>
        <p:spPr>
          <a:xfrm>
            <a:off x="1090530" y="1180420"/>
            <a:ext cx="8978529"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often convenient to express ROP as Depth of Cut(DOC).  </a:t>
            </a:r>
          </a:p>
        </p:txBody>
      </p:sp>
      <p:sp>
        <p:nvSpPr>
          <p:cNvPr id="5" name="TextBox 4"/>
          <p:cNvSpPr txBox="1"/>
          <p:nvPr/>
        </p:nvSpPr>
        <p:spPr>
          <a:xfrm>
            <a:off x="4598987" y="1744927"/>
            <a:ext cx="3286126" cy="577081"/>
          </a:xfrm>
          <a:prstGeom prst="rect">
            <a:avLst/>
          </a:prstGeom>
          <a:noFill/>
        </p:spPr>
        <p:txBody>
          <a:bodyPr wrap="square" rtlCol="0">
            <a:spAutoFit/>
          </a:bodyPr>
          <a:lstStyle/>
          <a:p>
            <a:r>
              <a:rPr lang="en-US" sz="1050" dirty="0">
                <a:solidFill>
                  <a:srgbClr val="0000FF"/>
                </a:solidFill>
              </a:rPr>
              <a:t>RPM = bit rotary speed (RPM)</a:t>
            </a:r>
          </a:p>
          <a:p>
            <a:r>
              <a:rPr lang="en-US" sz="1050" dirty="0">
                <a:solidFill>
                  <a:srgbClr val="0000FF"/>
                </a:solidFill>
              </a:rPr>
              <a:t>ROP = penetration rate (</a:t>
            </a:r>
            <a:r>
              <a:rPr lang="en-US" sz="1050" dirty="0" err="1">
                <a:solidFill>
                  <a:srgbClr val="0000FF"/>
                </a:solidFill>
              </a:rPr>
              <a:t>ft</a:t>
            </a:r>
            <a:r>
              <a:rPr lang="en-US" sz="1050" dirty="0">
                <a:solidFill>
                  <a:srgbClr val="0000FF"/>
                </a:solidFill>
              </a:rPr>
              <a:t>/</a:t>
            </a:r>
            <a:r>
              <a:rPr lang="en-US" sz="1050" dirty="0" err="1">
                <a:solidFill>
                  <a:srgbClr val="0000FF"/>
                </a:solidFill>
              </a:rPr>
              <a:t>hr</a:t>
            </a:r>
            <a:r>
              <a:rPr lang="en-US" sz="1050" dirty="0">
                <a:solidFill>
                  <a:srgbClr val="0000FF"/>
                </a:solidFill>
              </a:rPr>
              <a:t>)</a:t>
            </a:r>
          </a:p>
          <a:p>
            <a:r>
              <a:rPr lang="en-US" sz="1050" dirty="0">
                <a:solidFill>
                  <a:srgbClr val="0000FF"/>
                </a:solidFill>
              </a:rPr>
              <a:t>DOC = Depth of Cut (in/rev)</a:t>
            </a:r>
          </a:p>
        </p:txBody>
      </p:sp>
      <p:sp>
        <p:nvSpPr>
          <p:cNvPr id="7" name="TextBox 6"/>
          <p:cNvSpPr txBox="1"/>
          <p:nvPr/>
        </p:nvSpPr>
        <p:spPr>
          <a:xfrm>
            <a:off x="1090530" y="2656794"/>
            <a:ext cx="8318582"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Plugging the expression for PPR (eqn. 9) and the expression for efficiency (eqn. 8) into equation 7, we may rewrite the two parameter drilling model as:</a:t>
            </a:r>
          </a:p>
          <a:p>
            <a:pPr marL="285750" indent="-285750">
              <a:buFont typeface="Arial" panose="020B0604020202020204" pitchFamily="34" charset="0"/>
              <a:buChar char="•"/>
            </a:pPr>
            <a:endParaRPr lang="en-US" sz="1800" dirty="0"/>
          </a:p>
        </p:txBody>
      </p:sp>
      <mc:AlternateContent xmlns:mc="http://schemas.openxmlformats.org/markup-compatibility/2006">
        <mc:Choice xmlns:a14="http://schemas.microsoft.com/office/drawing/2010/main" Requires="a14">
          <p:sp>
            <p:nvSpPr>
              <p:cNvPr id="8" name="Rectangle 7"/>
              <p:cNvSpPr/>
              <p:nvPr/>
            </p:nvSpPr>
            <p:spPr>
              <a:xfrm>
                <a:off x="848542" y="3768594"/>
                <a:ext cx="2972865" cy="552972"/>
              </a:xfrm>
              <a:prstGeom prst="rect">
                <a:avLst/>
              </a:prstGeom>
            </p:spPr>
            <p:txBody>
              <a:bodyPr wrap="none">
                <a:spAutoFit/>
              </a:bodyPr>
              <a:lstStyle/>
              <a:p>
                <a14:m>
                  <m:oMath xmlns:m="http://schemas.openxmlformats.org/officeDocument/2006/math">
                    <m:r>
                      <a:rPr lang="en-US" sz="2000" i="1">
                        <a:solidFill>
                          <a:srgbClr val="0000FF"/>
                        </a:solidFill>
                        <a:latin typeface="Cambria Math"/>
                      </a:rPr>
                      <m:t> 10.  </m:t>
                    </m:r>
                    <m:r>
                      <a:rPr lang="en-US" sz="2000" i="1">
                        <a:solidFill>
                          <a:srgbClr val="0000FF"/>
                        </a:solidFill>
                        <a:latin typeface="Cambria Math"/>
                      </a:rPr>
                      <m:t>𝑇𝑄</m:t>
                    </m:r>
                    <m:r>
                      <a:rPr lang="en-US" sz="2000" i="1">
                        <a:solidFill>
                          <a:srgbClr val="0000FF"/>
                        </a:solidFill>
                        <a:latin typeface="Cambria Math"/>
                      </a:rPr>
                      <m:t>=</m:t>
                    </m:r>
                    <m:d>
                      <m:dPr>
                        <m:ctrlPr>
                          <a:rPr lang="en-US" sz="2000" i="1">
                            <a:solidFill>
                              <a:srgbClr val="0000FF"/>
                            </a:solidFill>
                            <a:latin typeface="Cambria Math" panose="02040503050406030204" pitchFamily="18" charset="0"/>
                          </a:rPr>
                        </m:ctrlPr>
                      </m:dPr>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𝐷</m:t>
                            </m:r>
                          </m:num>
                          <m:den>
                            <m:r>
                              <a:rPr lang="en-US" sz="2000" i="1">
                                <a:solidFill>
                                  <a:srgbClr val="0000FF"/>
                                </a:solidFill>
                                <a:latin typeface="Cambria Math"/>
                              </a:rPr>
                              <m:t>36</m:t>
                            </m:r>
                          </m:den>
                        </m:f>
                      </m:e>
                    </m:d>
                    <m:r>
                      <a:rPr lang="en-US" sz="2000" i="1">
                        <a:solidFill>
                          <a:srgbClr val="0000FF"/>
                        </a:solidFill>
                        <a:latin typeface="Cambria Math"/>
                      </a:rPr>
                      <m:t>𝜇</m:t>
                    </m:r>
                  </m:oMath>
                </a14:m>
                <a:r>
                  <a:rPr lang="en-US" sz="2000" dirty="0">
                    <a:solidFill>
                      <a:srgbClr val="0000FF"/>
                    </a:solidFill>
                  </a:rPr>
                  <a:t> *</a:t>
                </a:r>
                <a14:m>
                  <m:oMath xmlns:m="http://schemas.openxmlformats.org/officeDocument/2006/math">
                    <m:r>
                      <a:rPr lang="en-US" sz="2000">
                        <a:solidFill>
                          <a:srgbClr val="0000FF"/>
                        </a:solidFill>
                        <a:latin typeface="Cambria Math"/>
                      </a:rPr>
                      <m:t>  </m:t>
                    </m:r>
                    <m:r>
                      <a:rPr lang="en-US" sz="2000" i="1">
                        <a:solidFill>
                          <a:srgbClr val="0000FF"/>
                        </a:solidFill>
                        <a:latin typeface="Cambria Math"/>
                      </a:rPr>
                      <m:t>𝑊</m:t>
                    </m:r>
                    <m:r>
                      <a:rPr lang="en-AU" sz="2000" i="1">
                        <a:solidFill>
                          <a:srgbClr val="0000FF"/>
                        </a:solidFill>
                        <a:latin typeface="Cambria Math" panose="02040503050406030204" pitchFamily="18" charset="0"/>
                      </a:rPr>
                      <m:t>𝑂𝐵</m:t>
                    </m:r>
                  </m:oMath>
                </a14:m>
                <a:r>
                  <a:rPr lang="en-US" sz="2000" dirty="0">
                    <a:solidFill>
                      <a:srgbClr val="0000FF"/>
                    </a:solidFill>
                  </a:rPr>
                  <a:t> </a:t>
                </a:r>
              </a:p>
            </p:txBody>
          </p:sp>
        </mc:Choice>
        <mc:Fallback>
          <p:sp>
            <p:nvSpPr>
              <p:cNvPr id="8" name="Rectangle 7"/>
              <p:cNvSpPr>
                <a:spLocks noRot="1" noChangeAspect="1" noMove="1" noResize="1" noEditPoints="1" noAdjustHandles="1" noChangeArrowheads="1" noChangeShapeType="1" noTextEdit="1"/>
              </p:cNvSpPr>
              <p:nvPr/>
            </p:nvSpPr>
            <p:spPr>
              <a:xfrm>
                <a:off x="848542" y="3768594"/>
                <a:ext cx="2972865" cy="552972"/>
              </a:xfrm>
              <a:prstGeom prst="rect">
                <a:avLst/>
              </a:prstGeom>
              <a:blipFill>
                <a:blip r:embed="rId4"/>
                <a:stretch>
                  <a:fillRect b="-131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848542" y="4944847"/>
                <a:ext cx="3874202"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srgbClr val="0000FF"/>
                          </a:solidFill>
                          <a:latin typeface="Cambria Math"/>
                        </a:rPr>
                        <m:t>11.  </m:t>
                      </m:r>
                      <m:r>
                        <a:rPr lang="en-AU" sz="2000" i="1">
                          <a:solidFill>
                            <a:srgbClr val="0000FF"/>
                          </a:solidFill>
                          <a:latin typeface="Cambria Math" panose="02040503050406030204" pitchFamily="18" charset="0"/>
                        </a:rPr>
                        <m:t>𝐷𝑂𝐶</m:t>
                      </m:r>
                      <m:r>
                        <a:rPr lang="en-US" sz="2000" i="1">
                          <a:solidFill>
                            <a:srgbClr val="0000FF"/>
                          </a:solidFill>
                          <a:latin typeface="Cambria Math"/>
                        </a:rPr>
                        <m:t>≅</m:t>
                      </m:r>
                      <m:d>
                        <m:dPr>
                          <m:ctrlPr>
                            <a:rPr lang="en-US" sz="2000" i="1">
                              <a:solidFill>
                                <a:srgbClr val="0000FF"/>
                              </a:solidFill>
                              <a:latin typeface="Cambria Math" panose="02040503050406030204" pitchFamily="18" charset="0"/>
                            </a:rPr>
                          </m:ctrlPr>
                        </m:dPr>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96</m:t>
                              </m:r>
                            </m:num>
                            <m:den>
                              <m:r>
                                <a:rPr lang="en-AU" sz="2000" i="1">
                                  <a:solidFill>
                                    <a:srgbClr val="0000FF"/>
                                  </a:solidFill>
                                  <a:latin typeface="Cambria Math" panose="02040503050406030204" pitchFamily="18" charset="0"/>
                                </a:rPr>
                                <m:t>𝑀</m:t>
                              </m:r>
                              <m:r>
                                <a:rPr lang="en-US" sz="2000" i="1">
                                  <a:solidFill>
                                    <a:srgbClr val="0000FF"/>
                                  </a:solidFill>
                                  <a:latin typeface="Cambria Math"/>
                                </a:rPr>
                                <m:t>𝑆</m:t>
                              </m:r>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a:rPr>
                                    <m:t>𝐸</m:t>
                                  </m:r>
                                </m:e>
                                <m:sub>
                                  <m:r>
                                    <a:rPr lang="en-US" sz="2000" i="1">
                                      <a:solidFill>
                                        <a:srgbClr val="0000FF"/>
                                      </a:solidFill>
                                      <a:latin typeface="Cambria Math"/>
                                    </a:rPr>
                                    <m:t>𝑚</m:t>
                                  </m:r>
                                </m:sub>
                              </m:sSub>
                              <m:sSup>
                                <m:sSupPr>
                                  <m:ctrlPr>
                                    <a:rPr lang="en-US" sz="2000" i="1">
                                      <a:solidFill>
                                        <a:srgbClr val="0000FF"/>
                                      </a:solidFill>
                                      <a:latin typeface="Cambria Math" panose="02040503050406030204" pitchFamily="18" charset="0"/>
                                    </a:rPr>
                                  </m:ctrlPr>
                                </m:sSupPr>
                                <m:e>
                                  <m:r>
                                    <a:rPr lang="en-US" sz="2000" i="1">
                                      <a:solidFill>
                                        <a:srgbClr val="0000FF"/>
                                      </a:solidFill>
                                      <a:latin typeface="Cambria Math"/>
                                    </a:rPr>
                                    <m:t>𝐷</m:t>
                                  </m:r>
                                </m:e>
                                <m:sup>
                                  <m:r>
                                    <a:rPr lang="en-US" sz="2000" i="1">
                                      <a:solidFill>
                                        <a:srgbClr val="0000FF"/>
                                      </a:solidFill>
                                      <a:latin typeface="Cambria Math"/>
                                    </a:rPr>
                                    <m:t>2</m:t>
                                  </m:r>
                                </m:sup>
                              </m:sSup>
                            </m:den>
                          </m:f>
                        </m:e>
                      </m:d>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a:rPr>
                            <m:t>𝐸</m:t>
                          </m:r>
                        </m:e>
                        <m:sub>
                          <m:r>
                            <a:rPr lang="en-US" sz="2000" i="1">
                              <a:solidFill>
                                <a:srgbClr val="0000FF"/>
                              </a:solidFill>
                              <a:latin typeface="Cambria Math"/>
                            </a:rPr>
                            <m:t>𝑓𝑓</m:t>
                          </m:r>
                        </m:sub>
                      </m:sSub>
                      <m:r>
                        <a:rPr lang="en-US" sz="2000" i="1">
                          <a:solidFill>
                            <a:srgbClr val="0000FF"/>
                          </a:solidFill>
                          <a:latin typeface="Cambria Math"/>
                        </a:rPr>
                        <m:t>∗ </m:t>
                      </m:r>
                      <m:r>
                        <a:rPr lang="en-US" sz="2000" i="1">
                          <a:solidFill>
                            <a:srgbClr val="0000FF"/>
                          </a:solidFill>
                          <a:latin typeface="Cambria Math"/>
                        </a:rPr>
                        <m:t>𝑇</m:t>
                      </m:r>
                      <m:r>
                        <a:rPr lang="en-AU" sz="2000" i="1">
                          <a:solidFill>
                            <a:srgbClr val="0000FF"/>
                          </a:solidFill>
                          <a:latin typeface="Cambria Math" panose="02040503050406030204" pitchFamily="18" charset="0"/>
                        </a:rPr>
                        <m:t>𝑄</m:t>
                      </m:r>
                    </m:oMath>
                  </m:oMathPara>
                </a14:m>
                <a:endParaRPr lang="en-US" sz="2000" dirty="0">
                  <a:solidFill>
                    <a:srgbClr val="0000FF"/>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848542" y="4944847"/>
                <a:ext cx="3874202" cy="783869"/>
              </a:xfrm>
              <a:prstGeom prst="rect">
                <a:avLst/>
              </a:prstGeom>
              <a:blipFill>
                <a:blip r:embed="rId5"/>
                <a:stretch>
                  <a:fillRect/>
                </a:stretch>
              </a:blipFill>
            </p:spPr>
            <p:txBody>
              <a:bodyPr/>
              <a:lstStyle/>
              <a:p>
                <a:r>
                  <a:rPr lang="en-US">
                    <a:noFill/>
                  </a:rPr>
                  <a:t> </a:t>
                </a:r>
              </a:p>
            </p:txBody>
          </p:sp>
        </mc:Fallback>
      </mc:AlternateContent>
      <p:sp>
        <p:nvSpPr>
          <p:cNvPr id="9" name="TextBox 8"/>
          <p:cNvSpPr txBox="1"/>
          <p:nvPr/>
        </p:nvSpPr>
        <p:spPr>
          <a:xfrm>
            <a:off x="6159302" y="3265909"/>
            <a:ext cx="3649861" cy="1877437"/>
          </a:xfrm>
          <a:prstGeom prst="rect">
            <a:avLst/>
          </a:prstGeom>
          <a:noFill/>
        </p:spPr>
        <p:txBody>
          <a:bodyPr wrap="square" rtlCol="0">
            <a:spAutoFit/>
          </a:bodyPr>
          <a:lstStyle/>
          <a:p>
            <a:pPr marL="285750" indent="-285750">
              <a:buFont typeface="Arial" panose="020B0604020202020204" pitchFamily="34" charset="0"/>
              <a:buChar char="•"/>
            </a:pPr>
            <a:r>
              <a:rPr lang="en-US" sz="1200" dirty="0"/>
              <a:t>Everything in the parentheses is a constant, for a given bit diameter in a given drilling environment.</a:t>
            </a:r>
          </a:p>
          <a:p>
            <a:pPr marL="285750" indent="-285750">
              <a:buFont typeface="Arial" panose="020B0604020202020204" pitchFamily="34" charset="0"/>
              <a:buChar char="•"/>
            </a:pPr>
            <a:r>
              <a:rPr lang="en-US" sz="1200" dirty="0"/>
              <a:t>Equation 10 says the bit weight will generate torque governed by the  aggressivity, </a:t>
            </a:r>
            <a:r>
              <a:rPr lang="en-US" sz="1200" b="1" dirty="0">
                <a:latin typeface="Symbol" panose="05050102010706020507" pitchFamily="18" charset="2"/>
              </a:rPr>
              <a:t>m</a:t>
            </a:r>
            <a:r>
              <a:rPr lang="en-US" sz="1200" dirty="0"/>
              <a:t>.</a:t>
            </a:r>
          </a:p>
          <a:p>
            <a:pPr marL="285750" indent="-285750">
              <a:buFont typeface="Arial" panose="020B0604020202020204" pitchFamily="34" charset="0"/>
              <a:buChar char="•"/>
            </a:pPr>
            <a:r>
              <a:rPr lang="en-US" sz="1200" dirty="0"/>
              <a:t>Equation 11 says the torque will make hole at a rate governed by the efficiency, E</a:t>
            </a:r>
            <a:r>
              <a:rPr lang="en-US" sz="1200" baseline="-25000" dirty="0"/>
              <a:t>ff</a:t>
            </a:r>
            <a:r>
              <a:rPr lang="en-US" sz="1200" dirty="0"/>
              <a:t>.</a:t>
            </a:r>
          </a:p>
          <a:p>
            <a:pPr marL="285750" indent="-285750">
              <a:buFont typeface="Arial" panose="020B0604020202020204" pitchFamily="34" charset="0"/>
              <a:buChar char="•"/>
            </a:pPr>
            <a:endParaRPr lang="en-US" sz="1800" dirty="0"/>
          </a:p>
        </p:txBody>
      </p:sp>
      <p:sp>
        <p:nvSpPr>
          <p:cNvPr id="13" name="Oval 12"/>
          <p:cNvSpPr/>
          <p:nvPr/>
        </p:nvSpPr>
        <p:spPr>
          <a:xfrm>
            <a:off x="3793281" y="3784911"/>
            <a:ext cx="915525"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1260858" y="3720256"/>
            <a:ext cx="571861"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4167069" y="5045705"/>
            <a:ext cx="569539"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1550988" y="5127909"/>
            <a:ext cx="847725"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Freeform 16"/>
          <p:cNvSpPr/>
          <p:nvPr/>
        </p:nvSpPr>
        <p:spPr>
          <a:xfrm>
            <a:off x="1839641" y="3558206"/>
            <a:ext cx="2223754" cy="266144"/>
          </a:xfrm>
          <a:custGeom>
            <a:avLst/>
            <a:gdLst>
              <a:gd name="connsiteX0" fmla="*/ 1362075 w 1362075"/>
              <a:gd name="connsiteY0" fmla="*/ 125033 h 191708"/>
              <a:gd name="connsiteX1" fmla="*/ 676275 w 1362075"/>
              <a:gd name="connsiteY1" fmla="*/ 1208 h 191708"/>
              <a:gd name="connsiteX2" fmla="*/ 0 w 1362075"/>
              <a:gd name="connsiteY2" fmla="*/ 191708 h 191708"/>
              <a:gd name="connsiteX0" fmla="*/ 1332378 w 1332378"/>
              <a:gd name="connsiteY0" fmla="*/ 131593 h 191417"/>
              <a:gd name="connsiteX1" fmla="*/ 676275 w 1332378"/>
              <a:gd name="connsiteY1" fmla="*/ 917 h 191417"/>
              <a:gd name="connsiteX2" fmla="*/ 0 w 1332378"/>
              <a:gd name="connsiteY2" fmla="*/ 191417 h 191417"/>
            </a:gdLst>
            <a:ahLst/>
            <a:cxnLst>
              <a:cxn ang="0">
                <a:pos x="connsiteX0" y="connsiteY0"/>
              </a:cxn>
              <a:cxn ang="0">
                <a:pos x="connsiteX1" y="connsiteY1"/>
              </a:cxn>
              <a:cxn ang="0">
                <a:pos x="connsiteX2" y="connsiteY2"/>
              </a:cxn>
            </a:cxnLst>
            <a:rect l="l" t="t" r="r" b="b"/>
            <a:pathLst>
              <a:path w="1332378" h="191417">
                <a:moveTo>
                  <a:pt x="1332378" y="131593"/>
                </a:moveTo>
                <a:cubicBezTo>
                  <a:pt x="1102984" y="64124"/>
                  <a:pt x="898338" y="-9054"/>
                  <a:pt x="676275" y="917"/>
                </a:cubicBezTo>
                <a:cubicBezTo>
                  <a:pt x="454212" y="10888"/>
                  <a:pt x="224631" y="101723"/>
                  <a:pt x="0" y="191417"/>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Freeform 17"/>
          <p:cNvSpPr/>
          <p:nvPr/>
        </p:nvSpPr>
        <p:spPr>
          <a:xfrm>
            <a:off x="2315364" y="4842528"/>
            <a:ext cx="1837841" cy="311442"/>
          </a:xfrm>
          <a:custGeom>
            <a:avLst/>
            <a:gdLst>
              <a:gd name="connsiteX0" fmla="*/ 1362075 w 1362075"/>
              <a:gd name="connsiteY0" fmla="*/ 125033 h 191708"/>
              <a:gd name="connsiteX1" fmla="*/ 676275 w 1362075"/>
              <a:gd name="connsiteY1" fmla="*/ 1208 h 191708"/>
              <a:gd name="connsiteX2" fmla="*/ 0 w 1362075"/>
              <a:gd name="connsiteY2" fmla="*/ 191708 h 191708"/>
              <a:gd name="connsiteX0" fmla="*/ 1362075 w 1362075"/>
              <a:gd name="connsiteY0" fmla="*/ 158247 h 224922"/>
              <a:gd name="connsiteX1" fmla="*/ 676275 w 1362075"/>
              <a:gd name="connsiteY1" fmla="*/ 844 h 224922"/>
              <a:gd name="connsiteX2" fmla="*/ 0 w 1362075"/>
              <a:gd name="connsiteY2" fmla="*/ 224922 h 224922"/>
              <a:gd name="connsiteX0" fmla="*/ 1335584 w 1335584"/>
              <a:gd name="connsiteY0" fmla="*/ 157507 h 179411"/>
              <a:gd name="connsiteX1" fmla="*/ 649784 w 1335584"/>
              <a:gd name="connsiteY1" fmla="*/ 104 h 179411"/>
              <a:gd name="connsiteX2" fmla="*/ 0 w 1335584"/>
              <a:gd name="connsiteY2" fmla="*/ 179411 h 179411"/>
              <a:gd name="connsiteX0" fmla="*/ 1304678 w 1304678"/>
              <a:gd name="connsiteY0" fmla="*/ 157507 h 179411"/>
              <a:gd name="connsiteX1" fmla="*/ 649784 w 1304678"/>
              <a:gd name="connsiteY1" fmla="*/ 104 h 179411"/>
              <a:gd name="connsiteX2" fmla="*/ 0 w 1304678"/>
              <a:gd name="connsiteY2" fmla="*/ 179411 h 179411"/>
              <a:gd name="connsiteX0" fmla="*/ 1279269 w 1279269"/>
              <a:gd name="connsiteY0" fmla="*/ 146544 h 179423"/>
              <a:gd name="connsiteX1" fmla="*/ 649784 w 1279269"/>
              <a:gd name="connsiteY1" fmla="*/ 116 h 179423"/>
              <a:gd name="connsiteX2" fmla="*/ 0 w 1279269"/>
              <a:gd name="connsiteY2" fmla="*/ 179423 h 179423"/>
            </a:gdLst>
            <a:ahLst/>
            <a:cxnLst>
              <a:cxn ang="0">
                <a:pos x="connsiteX0" y="connsiteY0"/>
              </a:cxn>
              <a:cxn ang="0">
                <a:pos x="connsiteX1" y="connsiteY1"/>
              </a:cxn>
              <a:cxn ang="0">
                <a:pos x="connsiteX2" y="connsiteY2"/>
              </a:cxn>
            </a:cxnLst>
            <a:rect l="l" t="t" r="r" b="b"/>
            <a:pathLst>
              <a:path w="1279269" h="179423">
                <a:moveTo>
                  <a:pt x="1279269" y="146544"/>
                </a:moveTo>
                <a:cubicBezTo>
                  <a:pt x="1049875" y="79075"/>
                  <a:pt x="867230" y="-3535"/>
                  <a:pt x="649784" y="116"/>
                </a:cubicBezTo>
                <a:cubicBezTo>
                  <a:pt x="432338" y="3767"/>
                  <a:pt x="224631" y="89729"/>
                  <a:pt x="0" y="179423"/>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ounded Rectangle 10"/>
          <p:cNvSpPr/>
          <p:nvPr/>
        </p:nvSpPr>
        <p:spPr>
          <a:xfrm>
            <a:off x="2535555" y="3807431"/>
            <a:ext cx="278870" cy="533857"/>
          </a:xfrm>
          <a:prstGeom prst="roundRect">
            <a:avLst/>
          </a:prstGeom>
          <a:noFill/>
          <a:ln w="19050">
            <a:solidFill>
              <a:srgbClr val="00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ounded Rectangle 20"/>
          <p:cNvSpPr/>
          <p:nvPr/>
        </p:nvSpPr>
        <p:spPr>
          <a:xfrm>
            <a:off x="3549016" y="5095101"/>
            <a:ext cx="461724" cy="533857"/>
          </a:xfrm>
          <a:prstGeom prst="roundRect">
            <a:avLst/>
          </a:prstGeom>
          <a:noFill/>
          <a:ln w="19050">
            <a:solidFill>
              <a:srgbClr val="00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extBox 21"/>
          <p:cNvSpPr txBox="1"/>
          <p:nvPr/>
        </p:nvSpPr>
        <p:spPr>
          <a:xfrm>
            <a:off x="1074737" y="5929313"/>
            <a:ext cx="8039100" cy="646331"/>
          </a:xfrm>
          <a:prstGeom prst="rect">
            <a:avLst/>
          </a:prstGeom>
          <a:noFill/>
        </p:spPr>
        <p:txBody>
          <a:bodyPr wrap="square" rtlCol="0">
            <a:spAutoFit/>
          </a:bodyPr>
          <a:lstStyle/>
          <a:p>
            <a:pPr marL="285750" indent="-285750">
              <a:buFont typeface="Arial" panose="020B0604020202020204" pitchFamily="34" charset="0"/>
              <a:buChar char="•"/>
            </a:pPr>
            <a:r>
              <a:rPr lang="en-US" sz="1800" b="1" i="1" dirty="0"/>
              <a:t>These two parameters, aggressivity and efficiency, govern ROP, in this two-parameter model.  </a:t>
            </a:r>
          </a:p>
        </p:txBody>
      </p:sp>
    </p:spTree>
    <p:extLst>
      <p:ext uri="{BB962C8B-B14F-4D97-AF65-F5344CB8AC3E}">
        <p14:creationId xmlns:p14="http://schemas.microsoft.com/office/powerpoint/2010/main" val="37349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500"/>
                                        <p:tgtEl>
                                          <p:spTgt spid="9">
                                            <p:txEl>
                                              <p:pRg st="1" end="1"/>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1000"/>
                                        <p:tgtEl>
                                          <p:spTgt spid="17"/>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animEffect transition="in" filter="fade">
                                      <p:cBhvr>
                                        <p:cTn id="55" dur="500"/>
                                        <p:tgtEl>
                                          <p:spTgt spid="9">
                                            <p:txEl>
                                              <p:pRg st="2" end="2"/>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1500"/>
                            </p:stCondLst>
                            <p:childTnLst>
                              <p:par>
                                <p:cTn id="65" presetID="2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1000"/>
                                        <p:tgtEl>
                                          <p:spTgt spid="18"/>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P spid="5" grpId="0"/>
      <p:bldP spid="7" grpId="0"/>
      <p:bldP spid="8" grpId="0"/>
      <p:bldP spid="2" grpId="0"/>
      <p:bldP spid="13" grpId="0" animBg="1"/>
      <p:bldP spid="14" grpId="0" animBg="1"/>
      <p:bldP spid="15" grpId="0" animBg="1"/>
      <p:bldP spid="16" grpId="0" animBg="1"/>
      <p:bldP spid="17" grpId="0" animBg="1"/>
      <p:bldP spid="18" grpId="0" animBg="1"/>
      <p:bldP spid="11"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5239265-F881-B68D-4D65-52409B075938}"/>
              </a:ext>
            </a:extLst>
          </p:cNvPr>
          <p:cNvSpPr>
            <a:spLocks noGrp="1"/>
          </p:cNvSpPr>
          <p:nvPr>
            <p:ph sz="quarter" idx="14"/>
          </p:nvPr>
        </p:nvSpPr>
        <p:spPr>
          <a:xfrm>
            <a:off x="539613" y="1306286"/>
            <a:ext cx="11106048" cy="2246805"/>
          </a:xfrm>
        </p:spPr>
        <p:txBody>
          <a:bodyPr/>
          <a:lstStyle/>
          <a:p>
            <a:r>
              <a:rPr lang="en-AU" dirty="0"/>
              <a:t>As Mechanical Specific Energy (MSE) is the energy to remove a unit volume of rock, it is used to compare the relative hardness between cement interval.</a:t>
            </a:r>
          </a:p>
          <a:p>
            <a:r>
              <a:rPr lang="en-AU" dirty="0" err="1"/>
              <a:t>MSE</a:t>
            </a:r>
            <a:r>
              <a:rPr lang="en-AU" baseline="-25000" dirty="0" err="1"/>
              <a:t>min</a:t>
            </a:r>
            <a:r>
              <a:rPr lang="en-AU" dirty="0"/>
              <a:t> would linearly correlate Confining Compressive Strength (CCS) of the rock.</a:t>
            </a:r>
          </a:p>
          <a:p>
            <a:endParaRPr lang="en-AU" dirty="0"/>
          </a:p>
        </p:txBody>
      </p:sp>
      <p:sp>
        <p:nvSpPr>
          <p:cNvPr id="7" name="Title 6">
            <a:extLst>
              <a:ext uri="{FF2B5EF4-FFF2-40B4-BE49-F238E27FC236}">
                <a16:creationId xmlns:a16="http://schemas.microsoft.com/office/drawing/2014/main" id="{7907A495-B3C1-B627-6B23-0E455909944F}"/>
              </a:ext>
            </a:extLst>
          </p:cNvPr>
          <p:cNvSpPr>
            <a:spLocks noGrp="1"/>
          </p:cNvSpPr>
          <p:nvPr>
            <p:ph type="title"/>
          </p:nvPr>
        </p:nvSpPr>
        <p:spPr/>
        <p:txBody>
          <a:bodyPr/>
          <a:lstStyle/>
          <a:p>
            <a:r>
              <a:rPr lang="en-AU" dirty="0"/>
              <a:t>Methodology</a:t>
            </a:r>
            <a:endParaRPr lang="en-US" dirty="0"/>
          </a:p>
        </p:txBody>
      </p:sp>
      <p:pic>
        <p:nvPicPr>
          <p:cNvPr id="9" name="Picture 8">
            <a:extLst>
              <a:ext uri="{FF2B5EF4-FFF2-40B4-BE49-F238E27FC236}">
                <a16:creationId xmlns:a16="http://schemas.microsoft.com/office/drawing/2014/main" id="{C7142964-503F-D362-E7C7-78612C33B6E3}"/>
              </a:ext>
            </a:extLst>
          </p:cNvPr>
          <p:cNvPicPr>
            <a:picLocks noChangeAspect="1"/>
          </p:cNvPicPr>
          <p:nvPr/>
        </p:nvPicPr>
        <p:blipFill>
          <a:blip r:embed="rId2"/>
          <a:stretch>
            <a:fillRect/>
          </a:stretch>
        </p:blipFill>
        <p:spPr>
          <a:xfrm>
            <a:off x="769939" y="3702905"/>
            <a:ext cx="3865728" cy="2440501"/>
          </a:xfrm>
          <a:prstGeom prst="rect">
            <a:avLst/>
          </a:prstGeom>
          <a:ln>
            <a:solidFill>
              <a:schemeClr val="tx1"/>
            </a:solidFill>
          </a:ln>
        </p:spPr>
      </p:pic>
      <p:cxnSp>
        <p:nvCxnSpPr>
          <p:cNvPr id="11" name="Straight Connector 10">
            <a:extLst>
              <a:ext uri="{FF2B5EF4-FFF2-40B4-BE49-F238E27FC236}">
                <a16:creationId xmlns:a16="http://schemas.microsoft.com/office/drawing/2014/main" id="{FB9E475E-7B6E-8683-9434-AC60AB399ED7}"/>
              </a:ext>
            </a:extLst>
          </p:cNvPr>
          <p:cNvCxnSpPr>
            <a:cxnSpLocks/>
          </p:cNvCxnSpPr>
          <p:nvPr/>
        </p:nvCxnSpPr>
        <p:spPr>
          <a:xfrm>
            <a:off x="2702803" y="5686698"/>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983D02-C049-7C89-25C6-29E2BDFDEDBE}"/>
              </a:ext>
            </a:extLst>
          </p:cNvPr>
          <p:cNvSpPr txBox="1"/>
          <p:nvPr/>
        </p:nvSpPr>
        <p:spPr>
          <a:xfrm>
            <a:off x="4998720" y="5408023"/>
            <a:ext cx="6420166" cy="1107996"/>
          </a:xfrm>
          <a:prstGeom prst="rect">
            <a:avLst/>
          </a:prstGeom>
          <a:noFill/>
        </p:spPr>
        <p:txBody>
          <a:bodyPr wrap="square" lIns="0" tIns="0" rIns="0" bIns="0" rtlCol="0">
            <a:spAutoFit/>
          </a:bodyPr>
          <a:lstStyle/>
          <a:p>
            <a:r>
              <a:rPr lang="en-AU" dirty="0">
                <a:solidFill>
                  <a:schemeClr val="accent2"/>
                </a:solidFill>
              </a:rPr>
              <a:t>If drilling is inefficient zone, data points of MSE-DOC would be parallel DOC axis and MSE is reaching </a:t>
            </a:r>
            <a:r>
              <a:rPr lang="en-AU" dirty="0" err="1">
                <a:solidFill>
                  <a:schemeClr val="accent2"/>
                </a:solidFill>
              </a:rPr>
              <a:t>MSE</a:t>
            </a:r>
            <a:r>
              <a:rPr lang="en-AU" baseline="-25000" dirty="0" err="1">
                <a:solidFill>
                  <a:schemeClr val="accent2"/>
                </a:solidFill>
              </a:rPr>
              <a:t>min</a:t>
            </a:r>
            <a:endParaRPr lang="en-US" dirty="0">
              <a:solidFill>
                <a:schemeClr val="accent2"/>
              </a:solidFill>
            </a:endParaRPr>
          </a:p>
        </p:txBody>
      </p:sp>
    </p:spTree>
    <p:extLst>
      <p:ext uri="{BB962C8B-B14F-4D97-AF65-F5344CB8AC3E}">
        <p14:creationId xmlns:p14="http://schemas.microsoft.com/office/powerpoint/2010/main" val="21336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C968F-08E4-4FB2-A265-E5687A751398}"/>
              </a:ext>
            </a:extLst>
          </p:cNvPr>
          <p:cNvSpPr>
            <a:spLocks noGrp="1"/>
          </p:cNvSpPr>
          <p:nvPr>
            <p:ph type="sldNum" sz="quarter" idx="10"/>
          </p:nvPr>
        </p:nvSpPr>
        <p:spPr/>
        <p:txBody>
          <a:bodyPr/>
          <a:lstStyle/>
          <a:p>
            <a:fld id="{00E6A5BD-C011-4A45-AA3A-201790FB7F2B}" type="slidenum">
              <a:rPr lang="en-CA" smtClean="0"/>
              <a:pPr/>
              <a:t>3</a:t>
            </a:fld>
            <a:endParaRPr lang="en-CA" dirty="0"/>
          </a:p>
        </p:txBody>
      </p:sp>
      <p:sp>
        <p:nvSpPr>
          <p:cNvPr id="3" name="Footer Placeholder 2">
            <a:extLst>
              <a:ext uri="{FF2B5EF4-FFF2-40B4-BE49-F238E27FC236}">
                <a16:creationId xmlns:a16="http://schemas.microsoft.com/office/drawing/2014/main" id="{5BCF74B6-97AD-C723-5352-8360A45B1A1C}"/>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AEED6AA8-C38F-E0A3-52EB-2B8510A32C80}"/>
              </a:ext>
            </a:extLst>
          </p:cNvPr>
          <p:cNvSpPr>
            <a:spLocks noGrp="1"/>
          </p:cNvSpPr>
          <p:nvPr>
            <p:ph sz="quarter" idx="14"/>
          </p:nvPr>
        </p:nvSpPr>
        <p:spPr/>
        <p:txBody>
          <a:bodyPr/>
          <a:lstStyle/>
          <a:p>
            <a:r>
              <a:rPr lang="en-AU" dirty="0"/>
              <a:t>Step 1: Plotting up to observe the trend of data point</a:t>
            </a:r>
          </a:p>
          <a:p>
            <a:r>
              <a:rPr lang="en-AU" dirty="0"/>
              <a:t>Step 2: Using unsupervised machine learning (K-mean cluster) to cluster data based on important drilling parameters (WOB, TQ, DOC)</a:t>
            </a:r>
          </a:p>
          <a:p>
            <a:r>
              <a:rPr lang="en-AU" dirty="0"/>
              <a:t>Step 3: Using supervised machine learning (Random Forest) to train on the drilling data for each cluster.</a:t>
            </a:r>
          </a:p>
          <a:p>
            <a:r>
              <a:rPr lang="en-AU" dirty="0"/>
              <a:t>Step 4: Run Monte Carlo simulation with wide range of drilling parameters and the trained Random Forest of each cluster to seek </a:t>
            </a:r>
            <a:r>
              <a:rPr lang="en-AU" dirty="0" err="1"/>
              <a:t>MSE</a:t>
            </a:r>
            <a:r>
              <a:rPr lang="en-AU" baseline="-25000" dirty="0" err="1"/>
              <a:t>min</a:t>
            </a:r>
            <a:r>
              <a:rPr lang="en-AU" dirty="0"/>
              <a:t> for each cluster.</a:t>
            </a:r>
          </a:p>
          <a:p>
            <a:r>
              <a:rPr lang="en-AU" dirty="0"/>
              <a:t>Step 5: Plotting the result again with predicted </a:t>
            </a:r>
            <a:r>
              <a:rPr lang="en-AU" dirty="0" err="1"/>
              <a:t>MSE</a:t>
            </a:r>
            <a:r>
              <a:rPr lang="en-AU" baseline="-25000" dirty="0" err="1"/>
              <a:t>min</a:t>
            </a:r>
            <a:r>
              <a:rPr lang="en-AU" dirty="0"/>
              <a:t> to ensure the prediction is relevant.</a:t>
            </a:r>
          </a:p>
          <a:p>
            <a:r>
              <a:rPr lang="en-AU" dirty="0"/>
              <a:t>Step 6: Plotting up in </a:t>
            </a:r>
            <a:r>
              <a:rPr lang="en-AU" dirty="0" err="1"/>
              <a:t>WellCad</a:t>
            </a:r>
            <a:r>
              <a:rPr lang="en-AU" dirty="0"/>
              <a:t> as the final report</a:t>
            </a:r>
          </a:p>
          <a:p>
            <a:endParaRPr lang="en-AU" sz="1600" i="1" dirty="0"/>
          </a:p>
          <a:p>
            <a:pPr marL="0" indent="0">
              <a:buNone/>
            </a:pPr>
            <a:r>
              <a:rPr lang="en-AU" sz="1600" i="1" dirty="0"/>
              <a:t>(All Python code for this study is available, please contact me if you would like to have)</a:t>
            </a:r>
          </a:p>
          <a:p>
            <a:endParaRPr lang="en-US" dirty="0"/>
          </a:p>
        </p:txBody>
      </p:sp>
      <p:sp>
        <p:nvSpPr>
          <p:cNvPr id="5" name="Title 4">
            <a:extLst>
              <a:ext uri="{FF2B5EF4-FFF2-40B4-BE49-F238E27FC236}">
                <a16:creationId xmlns:a16="http://schemas.microsoft.com/office/drawing/2014/main" id="{7E0A7F40-7578-B250-BBD6-9EB9CDAF01EC}"/>
              </a:ext>
            </a:extLst>
          </p:cNvPr>
          <p:cNvSpPr>
            <a:spLocks noGrp="1"/>
          </p:cNvSpPr>
          <p:nvPr>
            <p:ph type="title"/>
          </p:nvPr>
        </p:nvSpPr>
        <p:spPr/>
        <p:txBody>
          <a:bodyPr/>
          <a:lstStyle/>
          <a:p>
            <a:r>
              <a:rPr lang="en-AU" dirty="0"/>
              <a:t>Workflow</a:t>
            </a:r>
            <a:endParaRPr lang="en-US" dirty="0"/>
          </a:p>
        </p:txBody>
      </p:sp>
    </p:spTree>
    <p:extLst>
      <p:ext uri="{BB962C8B-B14F-4D97-AF65-F5344CB8AC3E}">
        <p14:creationId xmlns:p14="http://schemas.microsoft.com/office/powerpoint/2010/main" val="38459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1565A-1E7B-A07F-CEA7-54497206F2C4}"/>
              </a:ext>
            </a:extLst>
          </p:cNvPr>
          <p:cNvSpPr>
            <a:spLocks noGrp="1"/>
          </p:cNvSpPr>
          <p:nvPr>
            <p:ph type="sldNum" sz="quarter" idx="10"/>
          </p:nvPr>
        </p:nvSpPr>
        <p:spPr/>
        <p:txBody>
          <a:bodyPr/>
          <a:lstStyle/>
          <a:p>
            <a:fld id="{00E6A5BD-C011-4A45-AA3A-201790FB7F2B}" type="slidenum">
              <a:rPr lang="en-CA" smtClean="0"/>
              <a:pPr/>
              <a:t>4</a:t>
            </a:fld>
            <a:endParaRPr lang="en-CA" dirty="0"/>
          </a:p>
        </p:txBody>
      </p:sp>
      <p:sp>
        <p:nvSpPr>
          <p:cNvPr id="3" name="Footer Placeholder 2">
            <a:extLst>
              <a:ext uri="{FF2B5EF4-FFF2-40B4-BE49-F238E27FC236}">
                <a16:creationId xmlns:a16="http://schemas.microsoft.com/office/drawing/2014/main" id="{1B9D33E8-5C5C-B740-D0B3-2B80F53FC7E5}"/>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563C0366-D249-D851-B833-77D7CC9100D3}"/>
              </a:ext>
            </a:extLst>
          </p:cNvPr>
          <p:cNvSpPr>
            <a:spLocks noGrp="1"/>
          </p:cNvSpPr>
          <p:nvPr>
            <p:ph sz="quarter" idx="14"/>
          </p:nvPr>
        </p:nvSpPr>
        <p:spPr/>
        <p:txBody>
          <a:bodyPr/>
          <a:lstStyle/>
          <a:p>
            <a:r>
              <a:rPr lang="en-AU" dirty="0"/>
              <a:t>Drilling parameters are generally correlating to rock hardness but that correlation is usually non-linear.</a:t>
            </a:r>
          </a:p>
          <a:p>
            <a:r>
              <a:rPr lang="en-AU" dirty="0"/>
              <a:t>Moreover, the drilling parameters are from surface measurement, thus there are energy loss from drill string and BHA.</a:t>
            </a:r>
          </a:p>
          <a:p>
            <a:r>
              <a:rPr lang="en-AU" dirty="0"/>
              <a:t>If those factors impacting to the bit to drill cement is not changed significantly, relative comparison of one cluster to others for relative comparison of their hardness would be plausible.</a:t>
            </a:r>
            <a:endParaRPr lang="en-US" dirty="0"/>
          </a:p>
        </p:txBody>
      </p:sp>
      <p:sp>
        <p:nvSpPr>
          <p:cNvPr id="5" name="Title 4">
            <a:extLst>
              <a:ext uri="{FF2B5EF4-FFF2-40B4-BE49-F238E27FC236}">
                <a16:creationId xmlns:a16="http://schemas.microsoft.com/office/drawing/2014/main" id="{49958A5E-DA7A-DB39-AE44-32369FCF6893}"/>
              </a:ext>
            </a:extLst>
          </p:cNvPr>
          <p:cNvSpPr>
            <a:spLocks noGrp="1"/>
          </p:cNvSpPr>
          <p:nvPr>
            <p:ph type="title"/>
          </p:nvPr>
        </p:nvSpPr>
        <p:spPr/>
        <p:txBody>
          <a:bodyPr/>
          <a:lstStyle/>
          <a:p>
            <a:r>
              <a:rPr lang="en-AU" dirty="0"/>
              <a:t>Limitation</a:t>
            </a:r>
            <a:endParaRPr lang="en-US" dirty="0"/>
          </a:p>
        </p:txBody>
      </p:sp>
    </p:spTree>
    <p:extLst>
      <p:ext uri="{BB962C8B-B14F-4D97-AF65-F5344CB8AC3E}">
        <p14:creationId xmlns:p14="http://schemas.microsoft.com/office/powerpoint/2010/main" val="346548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6F5BC8-E021-FC6C-DF1C-12FEA99A9ED9}"/>
              </a:ext>
            </a:extLst>
          </p:cNvPr>
          <p:cNvSpPr>
            <a:spLocks noGrp="1"/>
          </p:cNvSpPr>
          <p:nvPr>
            <p:ph type="sldNum" sz="quarter" idx="10"/>
          </p:nvPr>
        </p:nvSpPr>
        <p:spPr/>
        <p:txBody>
          <a:bodyPr/>
          <a:lstStyle/>
          <a:p>
            <a:fld id="{00E6A5BD-C011-4A45-AA3A-201790FB7F2B}" type="slidenum">
              <a:rPr lang="en-CA" smtClean="0"/>
              <a:pPr/>
              <a:t>5</a:t>
            </a:fld>
            <a:endParaRPr lang="en-CA" dirty="0"/>
          </a:p>
        </p:txBody>
      </p:sp>
      <p:sp>
        <p:nvSpPr>
          <p:cNvPr id="3" name="Footer Placeholder 2">
            <a:extLst>
              <a:ext uri="{FF2B5EF4-FFF2-40B4-BE49-F238E27FC236}">
                <a16:creationId xmlns:a16="http://schemas.microsoft.com/office/drawing/2014/main" id="{E2660DC3-3B44-2F7C-E762-A0D2DBA34384}"/>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74FED755-45EC-0077-D1F5-793780806454}"/>
              </a:ext>
            </a:extLst>
          </p:cNvPr>
          <p:cNvSpPr>
            <a:spLocks noGrp="1"/>
          </p:cNvSpPr>
          <p:nvPr>
            <p:ph sz="quarter" idx="14"/>
          </p:nvPr>
        </p:nvSpPr>
        <p:spPr>
          <a:xfrm>
            <a:off x="8439149" y="1306286"/>
            <a:ext cx="3206511" cy="4616343"/>
          </a:xfrm>
        </p:spPr>
        <p:txBody>
          <a:bodyPr/>
          <a:lstStyle/>
          <a:p>
            <a:r>
              <a:rPr lang="en-AU" dirty="0"/>
              <a:t>There were clear clusters in the plot of DOC – TQ – WOB, thus these parameters were used for K-mean clustering.</a:t>
            </a:r>
            <a:endParaRPr lang="en-US" dirty="0"/>
          </a:p>
        </p:txBody>
      </p:sp>
      <p:sp>
        <p:nvSpPr>
          <p:cNvPr id="5" name="Title 4">
            <a:extLst>
              <a:ext uri="{FF2B5EF4-FFF2-40B4-BE49-F238E27FC236}">
                <a16:creationId xmlns:a16="http://schemas.microsoft.com/office/drawing/2014/main" id="{165AB760-55CA-07F0-0560-F443BD423E1D}"/>
              </a:ext>
            </a:extLst>
          </p:cNvPr>
          <p:cNvSpPr>
            <a:spLocks noGrp="1"/>
          </p:cNvSpPr>
          <p:nvPr>
            <p:ph type="title"/>
          </p:nvPr>
        </p:nvSpPr>
        <p:spPr>
          <a:xfrm>
            <a:off x="540000" y="630000"/>
            <a:ext cx="11105662" cy="455509"/>
          </a:xfrm>
        </p:spPr>
        <p:txBody>
          <a:bodyPr/>
          <a:lstStyle/>
          <a:p>
            <a:r>
              <a:rPr lang="en-AU" dirty="0"/>
              <a:t>Step 1: Plotting up to observe the trend of data point</a:t>
            </a:r>
            <a:endParaRPr lang="en-US" dirty="0"/>
          </a:p>
        </p:txBody>
      </p:sp>
      <p:pic>
        <p:nvPicPr>
          <p:cNvPr id="7" name="Picture 6">
            <a:extLst>
              <a:ext uri="{FF2B5EF4-FFF2-40B4-BE49-F238E27FC236}">
                <a16:creationId xmlns:a16="http://schemas.microsoft.com/office/drawing/2014/main" id="{9B8EE2B7-FB78-5F41-E5A8-A42B309E449F}"/>
              </a:ext>
            </a:extLst>
          </p:cNvPr>
          <p:cNvPicPr>
            <a:picLocks noChangeAspect="1"/>
          </p:cNvPicPr>
          <p:nvPr/>
        </p:nvPicPr>
        <p:blipFill>
          <a:blip r:embed="rId2"/>
          <a:stretch>
            <a:fillRect/>
          </a:stretch>
        </p:blipFill>
        <p:spPr>
          <a:xfrm>
            <a:off x="286010" y="1912787"/>
            <a:ext cx="3716545" cy="3422389"/>
          </a:xfrm>
          <a:prstGeom prst="rect">
            <a:avLst/>
          </a:prstGeom>
        </p:spPr>
      </p:pic>
      <p:pic>
        <p:nvPicPr>
          <p:cNvPr id="11" name="Picture 10">
            <a:extLst>
              <a:ext uri="{FF2B5EF4-FFF2-40B4-BE49-F238E27FC236}">
                <a16:creationId xmlns:a16="http://schemas.microsoft.com/office/drawing/2014/main" id="{1DEA428C-A878-1463-088F-B63F22C2414E}"/>
              </a:ext>
            </a:extLst>
          </p:cNvPr>
          <p:cNvPicPr>
            <a:picLocks noChangeAspect="1"/>
          </p:cNvPicPr>
          <p:nvPr/>
        </p:nvPicPr>
        <p:blipFill>
          <a:blip r:embed="rId3"/>
          <a:stretch>
            <a:fillRect/>
          </a:stretch>
        </p:blipFill>
        <p:spPr>
          <a:xfrm>
            <a:off x="4128703" y="1916890"/>
            <a:ext cx="4184297" cy="3655086"/>
          </a:xfrm>
          <a:prstGeom prst="rect">
            <a:avLst/>
          </a:prstGeom>
        </p:spPr>
      </p:pic>
    </p:spTree>
    <p:extLst>
      <p:ext uri="{BB962C8B-B14F-4D97-AF65-F5344CB8AC3E}">
        <p14:creationId xmlns:p14="http://schemas.microsoft.com/office/powerpoint/2010/main" val="16778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9ED687-8905-F37D-B965-164AE706421D}"/>
              </a:ext>
            </a:extLst>
          </p:cNvPr>
          <p:cNvSpPr>
            <a:spLocks noGrp="1"/>
          </p:cNvSpPr>
          <p:nvPr>
            <p:ph type="sldNum" sz="quarter" idx="10"/>
          </p:nvPr>
        </p:nvSpPr>
        <p:spPr/>
        <p:txBody>
          <a:bodyPr/>
          <a:lstStyle/>
          <a:p>
            <a:fld id="{00E6A5BD-C011-4A45-AA3A-201790FB7F2B}" type="slidenum">
              <a:rPr lang="en-CA" smtClean="0"/>
              <a:pPr/>
              <a:t>6</a:t>
            </a:fld>
            <a:endParaRPr lang="en-CA" dirty="0"/>
          </a:p>
        </p:txBody>
      </p:sp>
      <p:sp>
        <p:nvSpPr>
          <p:cNvPr id="3" name="Footer Placeholder 2">
            <a:extLst>
              <a:ext uri="{FF2B5EF4-FFF2-40B4-BE49-F238E27FC236}">
                <a16:creationId xmlns:a16="http://schemas.microsoft.com/office/drawing/2014/main" id="{47DC404A-0E82-AA2D-0D3B-69244792F901}"/>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92F35007-C7C8-951C-E0C4-F61D99B5BFCF}"/>
              </a:ext>
            </a:extLst>
          </p:cNvPr>
          <p:cNvSpPr>
            <a:spLocks noGrp="1"/>
          </p:cNvSpPr>
          <p:nvPr>
            <p:ph sz="quarter" idx="14"/>
          </p:nvPr>
        </p:nvSpPr>
        <p:spPr>
          <a:xfrm>
            <a:off x="539613" y="4810125"/>
            <a:ext cx="11106048" cy="1112503"/>
          </a:xfrm>
        </p:spPr>
        <p:txBody>
          <a:bodyPr/>
          <a:lstStyle/>
          <a:p>
            <a:r>
              <a:rPr lang="en-AU" dirty="0"/>
              <a:t>The algorithm is used Silhouette score to identify the optimum number of clusters, which cluster number with the highest score is the optimum. The algorithm automatically selected 3 clusters.</a:t>
            </a:r>
            <a:endParaRPr lang="en-US" dirty="0"/>
          </a:p>
        </p:txBody>
      </p:sp>
      <p:sp>
        <p:nvSpPr>
          <p:cNvPr id="5" name="Title 4">
            <a:extLst>
              <a:ext uri="{FF2B5EF4-FFF2-40B4-BE49-F238E27FC236}">
                <a16:creationId xmlns:a16="http://schemas.microsoft.com/office/drawing/2014/main" id="{D98921EE-CE8E-C847-D960-FFA6A27022D6}"/>
              </a:ext>
            </a:extLst>
          </p:cNvPr>
          <p:cNvSpPr>
            <a:spLocks noGrp="1"/>
          </p:cNvSpPr>
          <p:nvPr>
            <p:ph type="title"/>
          </p:nvPr>
        </p:nvSpPr>
        <p:spPr/>
        <p:txBody>
          <a:bodyPr/>
          <a:lstStyle/>
          <a:p>
            <a:r>
              <a:rPr lang="en-AU" dirty="0"/>
              <a:t>Step 2: K-mean Clustering with DOC, TQ and WOB</a:t>
            </a:r>
            <a:endParaRPr lang="en-US" dirty="0"/>
          </a:p>
        </p:txBody>
      </p:sp>
      <p:pic>
        <p:nvPicPr>
          <p:cNvPr id="7" name="Picture 6">
            <a:extLst>
              <a:ext uri="{FF2B5EF4-FFF2-40B4-BE49-F238E27FC236}">
                <a16:creationId xmlns:a16="http://schemas.microsoft.com/office/drawing/2014/main" id="{93E716A7-BA37-EDDB-045B-15F947A6E507}"/>
              </a:ext>
            </a:extLst>
          </p:cNvPr>
          <p:cNvPicPr>
            <a:picLocks noChangeAspect="1"/>
          </p:cNvPicPr>
          <p:nvPr/>
        </p:nvPicPr>
        <p:blipFill>
          <a:blip r:embed="rId2"/>
          <a:stretch>
            <a:fillRect/>
          </a:stretch>
        </p:blipFill>
        <p:spPr>
          <a:xfrm>
            <a:off x="187188" y="1368976"/>
            <a:ext cx="4337188" cy="3252891"/>
          </a:xfrm>
          <a:prstGeom prst="rect">
            <a:avLst/>
          </a:prstGeom>
        </p:spPr>
      </p:pic>
      <p:pic>
        <p:nvPicPr>
          <p:cNvPr id="9" name="Picture 8">
            <a:extLst>
              <a:ext uri="{FF2B5EF4-FFF2-40B4-BE49-F238E27FC236}">
                <a16:creationId xmlns:a16="http://schemas.microsoft.com/office/drawing/2014/main" id="{C42F90E9-7FBA-77FC-5195-766467F7FDB2}"/>
              </a:ext>
            </a:extLst>
          </p:cNvPr>
          <p:cNvPicPr>
            <a:picLocks noChangeAspect="1"/>
          </p:cNvPicPr>
          <p:nvPr/>
        </p:nvPicPr>
        <p:blipFill>
          <a:blip r:embed="rId3"/>
          <a:stretch>
            <a:fillRect/>
          </a:stretch>
        </p:blipFill>
        <p:spPr>
          <a:xfrm>
            <a:off x="8061868" y="1266871"/>
            <a:ext cx="3270947" cy="3051761"/>
          </a:xfrm>
          <a:prstGeom prst="rect">
            <a:avLst/>
          </a:prstGeom>
        </p:spPr>
      </p:pic>
      <p:pic>
        <p:nvPicPr>
          <p:cNvPr id="11" name="Picture 10">
            <a:extLst>
              <a:ext uri="{FF2B5EF4-FFF2-40B4-BE49-F238E27FC236}">
                <a16:creationId xmlns:a16="http://schemas.microsoft.com/office/drawing/2014/main" id="{8A7F26E8-2C54-5156-3CAC-1714E3B2DE63}"/>
              </a:ext>
            </a:extLst>
          </p:cNvPr>
          <p:cNvPicPr>
            <a:picLocks noChangeAspect="1"/>
          </p:cNvPicPr>
          <p:nvPr/>
        </p:nvPicPr>
        <p:blipFill>
          <a:blip r:embed="rId4"/>
          <a:stretch>
            <a:fillRect/>
          </a:stretch>
        </p:blipFill>
        <p:spPr>
          <a:xfrm>
            <a:off x="4667685" y="1368976"/>
            <a:ext cx="3270947" cy="2995276"/>
          </a:xfrm>
          <a:prstGeom prst="rect">
            <a:avLst/>
          </a:prstGeom>
        </p:spPr>
      </p:pic>
    </p:spTree>
    <p:extLst>
      <p:ext uri="{BB962C8B-B14F-4D97-AF65-F5344CB8AC3E}">
        <p14:creationId xmlns:p14="http://schemas.microsoft.com/office/powerpoint/2010/main" val="129266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64C824-9F86-1BCA-074E-1CDB9628B8BF}"/>
              </a:ext>
            </a:extLst>
          </p:cNvPr>
          <p:cNvSpPr>
            <a:spLocks noGrp="1"/>
          </p:cNvSpPr>
          <p:nvPr>
            <p:ph type="sldNum" sz="quarter" idx="10"/>
          </p:nvPr>
        </p:nvSpPr>
        <p:spPr/>
        <p:txBody>
          <a:bodyPr/>
          <a:lstStyle/>
          <a:p>
            <a:fld id="{00E6A5BD-C011-4A45-AA3A-201790FB7F2B}" type="slidenum">
              <a:rPr lang="en-CA" smtClean="0"/>
              <a:pPr/>
              <a:t>7</a:t>
            </a:fld>
            <a:endParaRPr lang="en-CA" dirty="0"/>
          </a:p>
        </p:txBody>
      </p:sp>
      <p:sp>
        <p:nvSpPr>
          <p:cNvPr id="3" name="Footer Placeholder 2">
            <a:extLst>
              <a:ext uri="{FF2B5EF4-FFF2-40B4-BE49-F238E27FC236}">
                <a16:creationId xmlns:a16="http://schemas.microsoft.com/office/drawing/2014/main" id="{64D95292-649A-3E25-8FD0-736B2D5CCF4A}"/>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5" name="Title 4">
            <a:extLst>
              <a:ext uri="{FF2B5EF4-FFF2-40B4-BE49-F238E27FC236}">
                <a16:creationId xmlns:a16="http://schemas.microsoft.com/office/drawing/2014/main" id="{A1F34A90-7F8D-ACD5-F749-48A0194F99E2}"/>
              </a:ext>
            </a:extLst>
          </p:cNvPr>
          <p:cNvSpPr>
            <a:spLocks noGrp="1"/>
          </p:cNvSpPr>
          <p:nvPr>
            <p:ph type="title"/>
          </p:nvPr>
        </p:nvSpPr>
        <p:spPr>
          <a:xfrm>
            <a:off x="540000" y="581025"/>
            <a:ext cx="11105662" cy="1533525"/>
          </a:xfrm>
        </p:spPr>
        <p:txBody>
          <a:bodyPr/>
          <a:lstStyle/>
          <a:p>
            <a:r>
              <a:rPr lang="en-AU" sz="2000" dirty="0"/>
              <a:t>Step 3 &amp; 4: Using Random Forest model to train on the drilling data for each cluster, and run Monte Carlo simulation with wide range of drilling parameters and the trained Random Forest of each cluster to seek </a:t>
            </a:r>
            <a:r>
              <a:rPr lang="en-AU" sz="2000" dirty="0" err="1"/>
              <a:t>MSE</a:t>
            </a:r>
            <a:r>
              <a:rPr lang="en-AU" sz="2000" baseline="-25000" dirty="0" err="1"/>
              <a:t>min</a:t>
            </a:r>
            <a:r>
              <a:rPr lang="en-AU" sz="2000" dirty="0"/>
              <a:t> for each cluster.</a:t>
            </a:r>
            <a:br>
              <a:rPr lang="en-AU" sz="2000" dirty="0"/>
            </a:br>
            <a:r>
              <a:rPr lang="en-AU" sz="2000" dirty="0"/>
              <a:t>Step 5: Plotting the result again with predicted </a:t>
            </a:r>
            <a:r>
              <a:rPr lang="en-AU" sz="2000" dirty="0" err="1"/>
              <a:t>MSE</a:t>
            </a:r>
            <a:r>
              <a:rPr lang="en-AU" sz="2000" baseline="-25000" dirty="0" err="1"/>
              <a:t>min</a:t>
            </a:r>
            <a:r>
              <a:rPr lang="en-AU" sz="2000" dirty="0"/>
              <a:t> to ensure the prediction is relevant.</a:t>
            </a:r>
            <a:endParaRPr lang="en-US" sz="2000" dirty="0"/>
          </a:p>
        </p:txBody>
      </p:sp>
      <p:pic>
        <p:nvPicPr>
          <p:cNvPr id="7" name="Picture 6">
            <a:extLst>
              <a:ext uri="{FF2B5EF4-FFF2-40B4-BE49-F238E27FC236}">
                <a16:creationId xmlns:a16="http://schemas.microsoft.com/office/drawing/2014/main" id="{156A77A0-4750-1556-9786-BA151AB44587}"/>
              </a:ext>
            </a:extLst>
          </p:cNvPr>
          <p:cNvPicPr>
            <a:picLocks noChangeAspect="1"/>
          </p:cNvPicPr>
          <p:nvPr/>
        </p:nvPicPr>
        <p:blipFill>
          <a:blip r:embed="rId2"/>
          <a:stretch>
            <a:fillRect/>
          </a:stretch>
        </p:blipFill>
        <p:spPr>
          <a:xfrm>
            <a:off x="1289469" y="2092570"/>
            <a:ext cx="4130256" cy="3901774"/>
          </a:xfrm>
          <a:prstGeom prst="rect">
            <a:avLst/>
          </a:prstGeom>
        </p:spPr>
      </p:pic>
      <p:pic>
        <p:nvPicPr>
          <p:cNvPr id="9" name="Picture 8">
            <a:extLst>
              <a:ext uri="{FF2B5EF4-FFF2-40B4-BE49-F238E27FC236}">
                <a16:creationId xmlns:a16="http://schemas.microsoft.com/office/drawing/2014/main" id="{03E8B55B-FDBB-ACD5-8CA8-77D2729D79BB}"/>
              </a:ext>
            </a:extLst>
          </p:cNvPr>
          <p:cNvPicPr>
            <a:picLocks noChangeAspect="1"/>
          </p:cNvPicPr>
          <p:nvPr/>
        </p:nvPicPr>
        <p:blipFill>
          <a:blip r:embed="rId3"/>
          <a:stretch>
            <a:fillRect/>
          </a:stretch>
        </p:blipFill>
        <p:spPr>
          <a:xfrm>
            <a:off x="6469747" y="2255554"/>
            <a:ext cx="4130256" cy="3738790"/>
          </a:xfrm>
          <a:prstGeom prst="rect">
            <a:avLst/>
          </a:prstGeom>
        </p:spPr>
      </p:pic>
    </p:spTree>
    <p:extLst>
      <p:ext uri="{BB962C8B-B14F-4D97-AF65-F5344CB8AC3E}">
        <p14:creationId xmlns:p14="http://schemas.microsoft.com/office/powerpoint/2010/main" val="374129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C5728-21CE-7AB1-1CAD-81F4A57B7F61}"/>
              </a:ext>
            </a:extLst>
          </p:cNvPr>
          <p:cNvSpPr>
            <a:spLocks noGrp="1"/>
          </p:cNvSpPr>
          <p:nvPr>
            <p:ph type="sldNum" sz="quarter" idx="10"/>
          </p:nvPr>
        </p:nvSpPr>
        <p:spPr/>
        <p:txBody>
          <a:bodyPr/>
          <a:lstStyle/>
          <a:p>
            <a:fld id="{00E6A5BD-C011-4A45-AA3A-201790FB7F2B}" type="slidenum">
              <a:rPr lang="en-CA" smtClean="0"/>
              <a:pPr/>
              <a:t>8</a:t>
            </a:fld>
            <a:endParaRPr lang="en-CA" dirty="0"/>
          </a:p>
        </p:txBody>
      </p:sp>
      <p:sp>
        <p:nvSpPr>
          <p:cNvPr id="3" name="Footer Placeholder 2">
            <a:extLst>
              <a:ext uri="{FF2B5EF4-FFF2-40B4-BE49-F238E27FC236}">
                <a16:creationId xmlns:a16="http://schemas.microsoft.com/office/drawing/2014/main" id="{9359F796-AF33-0016-5E89-B6795C288FF1}"/>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23468E51-4225-A721-155F-F81F73568C13}"/>
              </a:ext>
            </a:extLst>
          </p:cNvPr>
          <p:cNvSpPr>
            <a:spLocks noGrp="1"/>
          </p:cNvSpPr>
          <p:nvPr>
            <p:ph sz="quarter" idx="14"/>
          </p:nvPr>
        </p:nvSpPr>
        <p:spPr>
          <a:xfrm>
            <a:off x="8105775" y="1306286"/>
            <a:ext cx="3539886" cy="4616343"/>
          </a:xfrm>
        </p:spPr>
        <p:txBody>
          <a:bodyPr/>
          <a:lstStyle/>
          <a:p>
            <a:r>
              <a:rPr lang="en-AU" sz="2000" dirty="0"/>
              <a:t>From the prediction, we can see that the cement at the lowest interval (from ~3,325ftMD)is the hardest.</a:t>
            </a:r>
          </a:p>
          <a:p>
            <a:r>
              <a:rPr lang="en-AU" sz="2000" dirty="0"/>
              <a:t>The middle interval from 3,100ftMD to 3,325ftMD is about 90% hardness compare to the hardest.</a:t>
            </a:r>
          </a:p>
          <a:p>
            <a:r>
              <a:rPr lang="en-AU" sz="2000" dirty="0"/>
              <a:t>The top interval until 3,100ftMD is the softest which is about 78% compared to the hardest.</a:t>
            </a:r>
            <a:endParaRPr lang="en-US" sz="2000" dirty="0"/>
          </a:p>
        </p:txBody>
      </p:sp>
      <p:sp>
        <p:nvSpPr>
          <p:cNvPr id="5" name="Title 4">
            <a:extLst>
              <a:ext uri="{FF2B5EF4-FFF2-40B4-BE49-F238E27FC236}">
                <a16:creationId xmlns:a16="http://schemas.microsoft.com/office/drawing/2014/main" id="{621F2946-CE54-A6FE-DE29-5D967FD13CF0}"/>
              </a:ext>
            </a:extLst>
          </p:cNvPr>
          <p:cNvSpPr>
            <a:spLocks noGrp="1"/>
          </p:cNvSpPr>
          <p:nvPr>
            <p:ph type="title"/>
          </p:nvPr>
        </p:nvSpPr>
        <p:spPr>
          <a:xfrm>
            <a:off x="8105774" y="630000"/>
            <a:ext cx="3539887" cy="455509"/>
          </a:xfrm>
        </p:spPr>
        <p:txBody>
          <a:bodyPr/>
          <a:lstStyle/>
          <a:p>
            <a:r>
              <a:rPr lang="en-AU" dirty="0"/>
              <a:t>Step 6: </a:t>
            </a:r>
            <a:r>
              <a:rPr lang="en-AU" dirty="0" err="1"/>
              <a:t>WellCad</a:t>
            </a:r>
            <a:endParaRPr lang="en-US" dirty="0"/>
          </a:p>
        </p:txBody>
      </p:sp>
      <p:pic>
        <p:nvPicPr>
          <p:cNvPr id="9" name="Picture 8">
            <a:extLst>
              <a:ext uri="{FF2B5EF4-FFF2-40B4-BE49-F238E27FC236}">
                <a16:creationId xmlns:a16="http://schemas.microsoft.com/office/drawing/2014/main" id="{896308FC-9A05-F8F3-3586-C5CF747CA09C}"/>
              </a:ext>
            </a:extLst>
          </p:cNvPr>
          <p:cNvPicPr>
            <a:picLocks noChangeAspect="1"/>
          </p:cNvPicPr>
          <p:nvPr/>
        </p:nvPicPr>
        <p:blipFill>
          <a:blip r:embed="rId2"/>
          <a:stretch>
            <a:fillRect/>
          </a:stretch>
        </p:blipFill>
        <p:spPr>
          <a:xfrm>
            <a:off x="66675" y="630000"/>
            <a:ext cx="7872677" cy="5391144"/>
          </a:xfrm>
          <a:prstGeom prst="rect">
            <a:avLst/>
          </a:prstGeom>
          <a:ln>
            <a:solidFill>
              <a:schemeClr val="tx1"/>
            </a:solidFill>
          </a:ln>
        </p:spPr>
      </p:pic>
    </p:spTree>
    <p:extLst>
      <p:ext uri="{BB962C8B-B14F-4D97-AF65-F5344CB8AC3E}">
        <p14:creationId xmlns:p14="http://schemas.microsoft.com/office/powerpoint/2010/main" val="18283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8584A5-5C68-6192-8B40-4A2E31050F4B}"/>
              </a:ext>
            </a:extLst>
          </p:cNvPr>
          <p:cNvSpPr>
            <a:spLocks noGrp="1"/>
          </p:cNvSpPr>
          <p:nvPr>
            <p:ph type="title"/>
          </p:nvPr>
        </p:nvSpPr>
        <p:spPr/>
        <p:txBody>
          <a:bodyPr/>
          <a:lstStyle/>
          <a:p>
            <a:r>
              <a:rPr lang="en-AU" dirty="0"/>
              <a:t>Appendix – MSE Concept</a:t>
            </a:r>
            <a:endParaRPr lang="en-US" dirty="0"/>
          </a:p>
        </p:txBody>
      </p:sp>
      <p:sp>
        <p:nvSpPr>
          <p:cNvPr id="2" name="Slide Number Placeholder 1">
            <a:extLst>
              <a:ext uri="{FF2B5EF4-FFF2-40B4-BE49-F238E27FC236}">
                <a16:creationId xmlns:a16="http://schemas.microsoft.com/office/drawing/2014/main" id="{BBEF7153-E875-01D4-3033-A702A71DF4A1}"/>
              </a:ext>
            </a:extLst>
          </p:cNvPr>
          <p:cNvSpPr>
            <a:spLocks noGrp="1"/>
          </p:cNvSpPr>
          <p:nvPr>
            <p:ph type="sldNum" sz="quarter" idx="11"/>
          </p:nvPr>
        </p:nvSpPr>
        <p:spPr/>
        <p:txBody>
          <a:bodyPr/>
          <a:lstStyle/>
          <a:p>
            <a:fld id="{00E6A5BD-C011-4A45-AA3A-201790FB7F2B}" type="slidenum">
              <a:rPr lang="en-CA" smtClean="0"/>
              <a:pPr/>
              <a:t>9</a:t>
            </a:fld>
            <a:endParaRPr lang="en-CA" dirty="0"/>
          </a:p>
        </p:txBody>
      </p:sp>
      <p:sp>
        <p:nvSpPr>
          <p:cNvPr id="3" name="Footer Placeholder 2">
            <a:extLst>
              <a:ext uri="{FF2B5EF4-FFF2-40B4-BE49-F238E27FC236}">
                <a16:creationId xmlns:a16="http://schemas.microsoft.com/office/drawing/2014/main" id="{A79B57F5-4A57-AF39-4407-73D3C131F393}"/>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6967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3" id="{97F0D7F3-8899-4956-986C-FF36F7A8C78F}" vid="{6F759454-0A01-4E8C-BCA1-E83E6F1F2EB7}"/>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Baker Hughes Powerpoint Template</Template>
  <TotalTime>597</TotalTime>
  <Words>1548</Words>
  <Application>Microsoft Office PowerPoint</Application>
  <PresentationFormat>Custom</PresentationFormat>
  <Paragraphs>148</Paragraphs>
  <Slides>16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Cambria Math</vt:lpstr>
      <vt:lpstr>Poppins SemiBold</vt:lpstr>
      <vt:lpstr>Comic Sans MS</vt:lpstr>
      <vt:lpstr>Symbol</vt:lpstr>
      <vt:lpstr>GE Inspira Sans</vt:lpstr>
      <vt:lpstr>Poppins</vt:lpstr>
      <vt:lpstr>Courier New</vt:lpstr>
      <vt:lpstr>Arial</vt:lpstr>
      <vt:lpstr>Bookshelf Symbol 7</vt:lpstr>
      <vt:lpstr>Wingdings</vt:lpstr>
      <vt:lpstr>Baker Hughes (2019)</vt:lpstr>
      <vt:lpstr>UCS Comparison for Cement Intervals</vt:lpstr>
      <vt:lpstr>Methodology</vt:lpstr>
      <vt:lpstr>Workflow</vt:lpstr>
      <vt:lpstr>Limitation</vt:lpstr>
      <vt:lpstr>Step 1: Plotting up to observe the trend of data point</vt:lpstr>
      <vt:lpstr>Step 2: K-mean Clustering with DOC, TQ and WOB</vt:lpstr>
      <vt:lpstr>Step 3 &amp; 4: Using Random Forest model to train on the drilling data for each cluster, and run Monte Carlo simulation with wide range of drilling parameters and the trained Random Forest of each cluster to seek MSEmin for each cluster. Step 5: Plotting the result again with predicted MSEmin to ensure the prediction is relevant.</vt:lpstr>
      <vt:lpstr>Step 6: WellCad</vt:lpstr>
      <vt:lpstr>Appendix – MSE Concept</vt:lpstr>
      <vt:lpstr>Specific Energy and its Units</vt:lpstr>
      <vt:lpstr>Forces On A Bit</vt:lpstr>
      <vt:lpstr>Close Approximation of SEc</vt:lpstr>
      <vt:lpstr>m and Bit Weight</vt:lpstr>
      <vt:lpstr>Two Term ROP Model </vt:lpstr>
      <vt:lpstr>Efficiency</vt:lpstr>
      <vt:lpstr>ROP in Terms of Penetration per Revolution </vt:lpstr>
    </vt:vector>
  </TitlesOfParts>
  <Company>Baker Hughes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Kymera XT &amp; Kymera Hard Carbonate Drilling</dc:title>
  <dc:creator>Pham, Son N</dc:creator>
  <dc:description>Version 1.07
Job 1437
August 22, 2016</dc:description>
  <cp:lastModifiedBy>Pham, Son N</cp:lastModifiedBy>
  <cp:revision>6</cp:revision>
  <cp:lastPrinted>2019-10-11T13:17:15Z</cp:lastPrinted>
  <dcterms:created xsi:type="dcterms:W3CDTF">2023-11-09T03:14:00Z</dcterms:created>
  <dcterms:modified xsi:type="dcterms:W3CDTF">2023-11-14T13:45:36Z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e9b8670-7aa7-46fe-bc5d-db51cd81d267_Enabled">
    <vt:lpwstr>true</vt:lpwstr>
  </property>
  <property fmtid="{D5CDD505-2E9C-101B-9397-08002B2CF9AE}" pid="3" name="MSIP_Label_5e9b8670-7aa7-46fe-bc5d-db51cd81d267_SetDate">
    <vt:lpwstr>2023-11-09T03:40:42Z</vt:lpwstr>
  </property>
  <property fmtid="{D5CDD505-2E9C-101B-9397-08002B2CF9AE}" pid="4" name="MSIP_Label_5e9b8670-7aa7-46fe-bc5d-db51cd81d267_Method">
    <vt:lpwstr>Standard</vt:lpwstr>
  </property>
  <property fmtid="{D5CDD505-2E9C-101B-9397-08002B2CF9AE}" pid="5" name="MSIP_Label_5e9b8670-7aa7-46fe-bc5d-db51cd81d267_Name">
    <vt:lpwstr>Baker Hughes Confidential - Not Encrypted</vt:lpwstr>
  </property>
  <property fmtid="{D5CDD505-2E9C-101B-9397-08002B2CF9AE}" pid="6" name="MSIP_Label_5e9b8670-7aa7-46fe-bc5d-db51cd81d267_SiteId">
    <vt:lpwstr>d584a4b7-b1f2-4714-a578-fd4d43c146a6</vt:lpwstr>
  </property>
  <property fmtid="{D5CDD505-2E9C-101B-9397-08002B2CF9AE}" pid="7" name="MSIP_Label_5e9b8670-7aa7-46fe-bc5d-db51cd81d267_ActionId">
    <vt:lpwstr>6638bc63-b0f0-4c59-a2e1-e82ba92fb8bc</vt:lpwstr>
  </property>
  <property fmtid="{D5CDD505-2E9C-101B-9397-08002B2CF9AE}" pid="8" name="MSIP_Label_5e9b8670-7aa7-46fe-bc5d-db51cd81d267_ContentBits">
    <vt:lpwstr>2</vt:lpwstr>
  </property>
  <property fmtid="{D5CDD505-2E9C-101B-9397-08002B2CF9AE}" pid="9" name="ClassificationContentMarkingFooterLocations">
    <vt:lpwstr>Baker Hughes (2019):8</vt:lpwstr>
  </property>
  <property fmtid="{D5CDD505-2E9C-101B-9397-08002B2CF9AE}" pid="10" name="ClassificationContentMarkingFooterText">
    <vt:lpwstr>Baker Hughes Confidential</vt:lpwstr>
  </property>
</Properties>
</file>